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modernComment_136_FE4F7BEE.xml" ContentType="application/vnd.ms-powerpoint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omments/modernComment_13A_891CE125.xml" ContentType="application/vnd.ms-powerpoint.comment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omments/modernComment_13C_D3587269.xml" ContentType="application/vnd.ms-powerpoint.comment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67"/>
  </p:notesMasterIdLst>
  <p:handoutMasterIdLst>
    <p:handoutMasterId r:id="rId68"/>
  </p:handoutMasterIdLst>
  <p:sldIdLst>
    <p:sldId id="304" r:id="rId3"/>
    <p:sldId id="517" r:id="rId4"/>
    <p:sldId id="516" r:id="rId5"/>
    <p:sldId id="521" r:id="rId6"/>
    <p:sldId id="523" r:id="rId7"/>
    <p:sldId id="524" r:id="rId8"/>
    <p:sldId id="520" r:id="rId9"/>
    <p:sldId id="531" r:id="rId10"/>
    <p:sldId id="526" r:id="rId11"/>
    <p:sldId id="527" r:id="rId12"/>
    <p:sldId id="538" r:id="rId13"/>
    <p:sldId id="337" r:id="rId14"/>
    <p:sldId id="341" r:id="rId15"/>
    <p:sldId id="530" r:id="rId16"/>
    <p:sldId id="539" r:id="rId17"/>
    <p:sldId id="540" r:id="rId18"/>
    <p:sldId id="536" r:id="rId19"/>
    <p:sldId id="533" r:id="rId20"/>
    <p:sldId id="534" r:id="rId21"/>
    <p:sldId id="537" r:id="rId22"/>
    <p:sldId id="497" r:id="rId23"/>
    <p:sldId id="514" r:id="rId24"/>
    <p:sldId id="543" r:id="rId25"/>
    <p:sldId id="515" r:id="rId26"/>
    <p:sldId id="544" r:id="rId27"/>
    <p:sldId id="545" r:id="rId28"/>
    <p:sldId id="546" r:id="rId29"/>
    <p:sldId id="549" r:id="rId30"/>
    <p:sldId id="550" r:id="rId31"/>
    <p:sldId id="558" r:id="rId32"/>
    <p:sldId id="551" r:id="rId33"/>
    <p:sldId id="553" r:id="rId34"/>
    <p:sldId id="559" r:id="rId35"/>
    <p:sldId id="561" r:id="rId36"/>
    <p:sldId id="560" r:id="rId37"/>
    <p:sldId id="555" r:id="rId38"/>
    <p:sldId id="552" r:id="rId39"/>
    <p:sldId id="562" r:id="rId40"/>
    <p:sldId id="563" r:id="rId41"/>
    <p:sldId id="564" r:id="rId42"/>
    <p:sldId id="569" r:id="rId43"/>
    <p:sldId id="353" r:id="rId44"/>
    <p:sldId id="566" r:id="rId45"/>
    <p:sldId id="554" r:id="rId46"/>
    <p:sldId id="565" r:id="rId47"/>
    <p:sldId id="568" r:id="rId48"/>
    <p:sldId id="493" r:id="rId49"/>
    <p:sldId id="491" r:id="rId50"/>
    <p:sldId id="375" r:id="rId51"/>
    <p:sldId id="310" r:id="rId52"/>
    <p:sldId id="574" r:id="rId53"/>
    <p:sldId id="575" r:id="rId54"/>
    <p:sldId id="576" r:id="rId55"/>
    <p:sldId id="314" r:id="rId56"/>
    <p:sldId id="481" r:id="rId57"/>
    <p:sldId id="567" r:id="rId58"/>
    <p:sldId id="316" r:id="rId59"/>
    <p:sldId id="318" r:id="rId60"/>
    <p:sldId id="577" r:id="rId61"/>
    <p:sldId id="578" r:id="rId62"/>
    <p:sldId id="256" r:id="rId63"/>
    <p:sldId id="364" r:id="rId64"/>
    <p:sldId id="378" r:id="rId65"/>
    <p:sldId id="488" r:id="rId6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5min" id="{5A54CC98-A7DE-A448-AF85-80E8F8053442}">
          <p14:sldIdLst>
            <p14:sldId id="304"/>
            <p14:sldId id="517"/>
            <p14:sldId id="516"/>
            <p14:sldId id="521"/>
            <p14:sldId id="523"/>
          </p14:sldIdLst>
        </p14:section>
        <p14:section name="Stimulated slowing - 16min" id="{2741FAE4-CF58-EF41-81CA-FFDC64D76C1A}">
          <p14:sldIdLst>
            <p14:sldId id="524"/>
            <p14:sldId id="520"/>
            <p14:sldId id="531"/>
            <p14:sldId id="526"/>
            <p14:sldId id="527"/>
            <p14:sldId id="538"/>
            <p14:sldId id="337"/>
            <p14:sldId id="341"/>
            <p14:sldId id="530"/>
            <p14:sldId id="539"/>
            <p14:sldId id="540"/>
            <p14:sldId id="536"/>
            <p14:sldId id="533"/>
            <p14:sldId id="534"/>
            <p14:sldId id="537"/>
            <p14:sldId id="497"/>
          </p14:sldIdLst>
        </p14:section>
        <p14:section name="Magnetometer - 22min" id="{2B539C64-A5D5-9A41-8B25-26A3CBFB71E8}">
          <p14:sldIdLst>
            <p14:sldId id="514"/>
            <p14:sldId id="543"/>
            <p14:sldId id="515"/>
            <p14:sldId id="544"/>
            <p14:sldId id="545"/>
            <p14:sldId id="546"/>
            <p14:sldId id="549"/>
            <p14:sldId id="550"/>
            <p14:sldId id="558"/>
            <p14:sldId id="551"/>
            <p14:sldId id="553"/>
            <p14:sldId id="559"/>
            <p14:sldId id="561"/>
            <p14:sldId id="560"/>
            <p14:sldId id="555"/>
            <p14:sldId id="552"/>
            <p14:sldId id="562"/>
            <p14:sldId id="563"/>
            <p14:sldId id="564"/>
            <p14:sldId id="569"/>
            <p14:sldId id="353"/>
            <p14:sldId id="566"/>
            <p14:sldId id="554"/>
            <p14:sldId id="565"/>
            <p14:sldId id="568"/>
          </p14:sldIdLst>
        </p14:section>
        <p14:section name="Conclusions - 2min" id="{9907FF68-C0D2-314D-86FE-D2DA856F473E}">
          <p14:sldIdLst>
            <p14:sldId id="493"/>
            <p14:sldId id="491"/>
            <p14:sldId id="375"/>
          </p14:sldIdLst>
        </p14:section>
        <p14:section name="Magnetometer_backup" id="{BA4DF689-DF58-7E4F-A210-105C1C3A1B3E}">
          <p14:sldIdLst>
            <p14:sldId id="310"/>
            <p14:sldId id="574"/>
            <p14:sldId id="575"/>
            <p14:sldId id="576"/>
            <p14:sldId id="314"/>
            <p14:sldId id="481"/>
            <p14:sldId id="567"/>
            <p14:sldId id="316"/>
            <p14:sldId id="318"/>
            <p14:sldId id="577"/>
            <p14:sldId id="578"/>
            <p14:sldId id="256"/>
            <p14:sldId id="364"/>
            <p14:sldId id="378"/>
            <p14:sldId id="4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A8A894-B401-6C99-B672-873295778D65}" name="Tina Na Narong" initials="TNN" userId="S::tn282@stanford.edu::8efcb0e9-2581-4b0f-a6d6-b480932f6f6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E38944"/>
    <a:srgbClr val="FD2D00"/>
    <a:srgbClr val="FFFFFF"/>
    <a:srgbClr val="DF771B"/>
    <a:srgbClr val="FE851B"/>
    <a:srgbClr val="30A230"/>
    <a:srgbClr val="81CD7B"/>
    <a:srgbClr val="1D5A30"/>
    <a:srgbClr val="5BA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56"/>
    <p:restoredTop sz="92417"/>
  </p:normalViewPr>
  <p:slideViewPr>
    <p:cSldViewPr snapToGrid="0" snapToObjects="1">
      <p:cViewPr varScale="1">
        <p:scale>
          <a:sx n="125" d="100"/>
          <a:sy n="125" d="100"/>
        </p:scale>
        <p:origin x="1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heme" Target="theme/theme1.xml"/></Relationships>
</file>

<file path=ppt/comments/modernComment_136_FE4F7B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567F2D-F6C8-6745-AEA2-2888A68F35D7}" authorId="{B1A8A894-B401-6C99-B672-873295778D65}" status="resolved" created="2023-01-26T19:29:21.197">
    <pc:sldMkLst xmlns:pc="http://schemas.microsoft.com/office/powerpoint/2013/main/command">
      <pc:docMk/>
      <pc:sldMk cId="1867896143" sldId="310"/>
    </pc:sldMkLst>
    <p188:txBody>
      <a:bodyPr/>
      <a:lstStyle/>
      <a:p>
        <a:r>
          <a:rPr lang="en-US"/>
          <a:t>Slow down — this is the only slide that talks about the model</a:t>
        </a:r>
      </a:p>
    </p188:txBody>
  </p188:cm>
</p188:cmLst>
</file>

<file path=ppt/comments/modernComment_13A_891CE12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62A3C6-6A46-5441-AD2A-A9E6D1E5F2C7}" authorId="{B1A8A894-B401-6C99-B672-873295778D65}" status="resolved" created="2022-05-23T20:52:44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00371237" sldId="314"/>
      <ac:spMk id="3" creationId="{D1A96ADC-EB70-B0B1-4921-4621E7D2729B}"/>
    </ac:deMkLst>
    <p188:txBody>
      <a:bodyPr/>
      <a:lstStyle/>
      <a:p>
        <a:r>
          <a:rPr lang="en-US"/>
          <a:t>Replace this plot with delta_mod = 20
</a:t>
        </a:r>
      </a:p>
    </p188:txBody>
  </p188:cm>
  <p188:cm id="{944D7840-1BD8-D447-8FEB-B1448BD13D67}" authorId="{B1A8A894-B401-6C99-B672-873295778D65}" created="2022-05-27T21:01:15.527">
    <pc:sldMkLst xmlns:pc="http://schemas.microsoft.com/office/powerpoint/2013/main/command">
      <pc:docMk/>
      <pc:sldMk cId="2428923496" sldId="314"/>
    </pc:sldMkLst>
    <p188:txBody>
      <a:bodyPr/>
      <a:lstStyle/>
      <a:p>
        <a:r>
          <a:rPr lang="en-US"/>
          <a:t>Velocity width is about 100*gamma but the dark lines are about 5*gamma wide</a:t>
        </a:r>
      </a:p>
    </p188:txBody>
  </p188:cm>
  <p188:cm id="{30609ADC-81A7-E84B-A78B-50408BE0BC61}" authorId="{B1A8A894-B401-6C99-B672-873295778D65}" created="2023-01-26T19:28:09.496">
    <pc:sldMkLst xmlns:pc="http://schemas.microsoft.com/office/powerpoint/2013/main/command">
      <pc:docMk/>
      <pc:sldMk cId="2428923496" sldId="314"/>
    </pc:sldMkLst>
    <p188:txBody>
      <a:bodyPr/>
      <a:lstStyle/>
      <a:p>
        <a:r>
          <a:rPr lang="en-US"/>
          <a:t>If time allows — explain how 1mG estimate came to be</a:t>
        </a:r>
      </a:p>
    </p188:txBody>
  </p188:cm>
</p188:cmLst>
</file>

<file path=ppt/comments/modernComment_13C_D35872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6A8357-8A2A-CE43-BF51-CA8062D80874}" authorId="{B1A8A894-B401-6C99-B672-873295778D65}" status="resolved" created="2022-05-24T18:43:12.641">
    <pc:sldMkLst xmlns:pc="http://schemas.microsoft.com/office/powerpoint/2013/main/command">
      <pc:docMk/>
      <pc:sldMk cId="3246447837" sldId="316"/>
    </pc:sldMkLst>
    <p188:replyLst>
      <p188:reply id="{3DF9F146-6252-F846-96BF-987066F0FE53}" authorId="{B1A8A894-B401-6C99-B672-873295778D65}" created="2022-05-24T19:01:50.226">
        <p188:txBody>
          <a:bodyPr/>
          <a:lstStyle/>
          <a:p>
            <a:r>
              <a:rPr lang="en-US"/>
              <a:t>We know the magnetic field along this dark line</a:t>
            </a:r>
          </a:p>
        </p188:txBody>
      </p188:reply>
    </p188:replyLst>
    <p188:txBody>
      <a:bodyPr/>
      <a:lstStyle/>
      <a:p>
        <a:r>
          <a:rPr lang="en-US"/>
          <a:t>See the dark lines throughout (~insensitive to Doppler) this can work in a vapor cell (in principle), doesn’t require collimated beam</a:t>
        </a:r>
      </a:p>
    </p188:txBody>
  </p188:cm>
  <p188:cm id="{EFC86AED-E084-924F-AEE3-74585C810E98}" authorId="{B1A8A894-B401-6C99-B672-873295778D65}" status="resolved" created="2022-05-24T18:45:39.628">
    <pc:sldMkLst xmlns:pc="http://schemas.microsoft.com/office/powerpoint/2013/main/command">
      <pc:docMk/>
      <pc:sldMk cId="3246447837" sldId="316"/>
    </pc:sldMkLst>
    <p188:txBody>
      <a:bodyPr/>
      <a:lstStyle/>
      <a:p>
        <a:r>
          <a:rPr lang="en-US"/>
          <a:t>We’re characterizing the vector magnetometer (already experimentally and theoretically determined that it’s possible)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E8A337-964E-564B-8116-ECE1AE9DD2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2D737-BD3E-6B4C-ADE9-E8D4849EAF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6B7FBB8-29C3-4E47-BEEA-030BE759D700}" type="datetimeFigureOut">
              <a:rPr lang="en-US" altLang="en-US"/>
              <a:pPr/>
              <a:t>7/25/23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C11A9-CC65-2440-900F-72E3693CF2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753C5-1131-0844-8A00-0147D43E8D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0CCDEEA-D21F-0A41-A5C8-BF33073508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3:01:11.964"/>
    </inkml:context>
    <inkml:brush xml:id="br0">
      <inkml:brushProperty name="width" value="0.05292" units="cm"/>
      <inkml:brushProperty name="height" value="0.05292" units="cm"/>
      <inkml:brushProperty name="color" value="#8C1515"/>
    </inkml:brush>
  </inkml:definitions>
  <inkml:trace contextRef="#ctx0" brushRef="#br0">3 0 24575,'10'3'0,"6"2"0,-6 1 0,9 8 0,-6-1 0,7 7 0,-7-7 0,18 32 0,-11-21 0,6 26 0,-6-24 0,-8 3 0,10 5 0,-6 0 0,2 0 0,1 3 0,-3 2 0,3 0 0,-4 5 0,1-6 0,-4 5 0,3-3 0,-7 3 0,3-4 0,-3-1 0,0 5 0,-1-3 0,-2 8 0,-2-8 0,-3 8 0,0-8 0,0 8 0,0-8 0,0 8 0,0-8 0,0 3 0,0-5 0,0 1 0,0-1 0,0-4 0,-3 4 0,-1-4 0,-1 0 0,-1 3 0,1 9 0,-2-4 0,-1 5 0,0-10 0,1-8 0,0 4 0,0-4 0,-1-1 0,1 1 0,-3-1 0,2 0 0,-5 1 0,5-5 0,-5 4 0,2-4 0,-7 6 0,3-2 0,-7-2 0,7 2 0,-5-6 0,5 2 0,-5-3 0,5 3 0,-5-2 0,6-2 0,-6 0 0,6-3 0,-2 0 0,3 2 0,4-10 0,-3 8 0,6-10 0,0 4 0,2-8 0,3-3 0,-1-3 0,2-5 0,0-1 0,0-6 0,0-1 0,0-3 0,0-1 0,0-3 0,0 2 0,0-2 0,0 7 0,0-3 0,0 6 0,0 1 0,0 1 0,0 5 0,0-2 0,0 2 0,2 1 0,-2 5 0,2 6 0,-2 7 0,0 5 0,0 10 0,0-2 0,0 16 0,0-7 0,0 9 0,0-11 0,0 0 0,0-4 0,0-8 0,0-2 0,0-7 0,0-3 0,0-1 0,0-2 0,3-3 0,-1-1 0,3-2 0,1 0 0,-1 0 0,7-3 0,1 0 0,10-4 0,2-3 0,3-1 0,0-3 0,1 0 0,-1 0 0,0 0 0,2-5 0,-6 5 0,-3-3 0,-2 7 0,-9-1 0,5 4 0,-9-1 0,2 2 0,-2 1 0,-3-1 0,1 3 0,-3-1 0,1 1 0,-2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3:02:07.260"/>
    </inkml:context>
    <inkml:brush xml:id="br0">
      <inkml:brushProperty name="width" value="0.05292" units="cm"/>
      <inkml:brushProperty name="height" value="0.05292" units="cm"/>
      <inkml:brushProperty name="color" value="#8C1515"/>
    </inkml:brush>
  </inkml:definitions>
  <inkml:trace contextRef="#ctx0" brushRef="#br0">3 0 24575,'10'3'0,"6"2"0,-6 1 0,9 8 0,-6-1 0,7 7 0,-7-7 0,18 32 0,-11-21 0,6 26 0,-6-24 0,-8 3 0,10 5 0,-6 0 0,2 0 0,1 3 0,-3 2 0,3 0 0,-4 5 0,1-6 0,-4 5 0,3-3 0,-7 3 0,3-4 0,-3-1 0,0 5 0,-1-3 0,-2 8 0,-2-8 0,-3 8 0,0-8 0,0 8 0,0-8 0,0 8 0,0-8 0,0 3 0,0-5 0,0 1 0,0-1 0,0-4 0,-3 4 0,-1-4 0,-1 0 0,-1 3 0,1 9 0,-2-4 0,-1 5 0,0-10 0,1-8 0,0 4 0,0-4 0,-1-1 0,1 1 0,-3-1 0,2 0 0,-5 1 0,5-5 0,-5 4 0,2-4 0,-7 6 0,3-2 0,-7-2 0,7 2 0,-5-6 0,5 2 0,-5-3 0,5 3 0,-5-2 0,6-2 0,-6 0 0,6-3 0,-2 0 0,3 2 0,4-10 0,-3 8 0,6-10 0,0 4 0,2-8 0,3-3 0,-1-3 0,2-5 0,0-1 0,0-6 0,0-1 0,0-3 0,0-1 0,0-3 0,0 2 0,0-2 0,0 7 0,0-3 0,0 6 0,0 1 0,0 1 0,0 5 0,0-2 0,0 2 0,2 1 0,-2 5 0,2 6 0,-2 7 0,0 5 0,0 10 0,0-2 0,0 16 0,0-7 0,0 9 0,0-11 0,0 0 0,0-4 0,0-8 0,0-2 0,0-7 0,0-3 0,0-1 0,0-2 0,3-3 0,-1-1 0,3-2 0,1 0 0,-1 0 0,7-3 0,1 0 0,10-4 0,2-3 0,3-1 0,0-3 0,1 0 0,-1 0 0,0 0 0,2-5 0,-6 5 0,-3-3 0,-2 7 0,-9-1 0,5 4 0,-9-1 0,2 2 0,-2 1 0,-3-1 0,1 3 0,-3-1 0,1 1 0,-2 0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3:33:27.716"/>
    </inkml:context>
    <inkml:brush xml:id="br0">
      <inkml:brushProperty name="width" value="0.05292" units="cm"/>
      <inkml:brushProperty name="height" value="0.05292" units="cm"/>
      <inkml:brushProperty name="color" value="#8C1515"/>
    </inkml:brush>
  </inkml:definitions>
  <inkml:trace contextRef="#ctx0" brushRef="#br0">3 0 24575,'10'3'0,"6"2"0,-6 1 0,9 8 0,-6-1 0,7 7 0,-7-7 0,18 32 0,-11-21 0,6 26 0,-6-24 0,-8 3 0,10 5 0,-6 0 0,2 0 0,1 3 0,-3 2 0,3 0 0,-4 5 0,1-6 0,-4 5 0,3-3 0,-7 3 0,3-4 0,-3-1 0,0 5 0,-1-3 0,-2 8 0,-2-8 0,-3 8 0,0-8 0,0 8 0,0-8 0,0 8 0,0-8 0,0 3 0,0-5 0,0 1 0,0-1 0,0-4 0,-3 4 0,-1-4 0,-1 0 0,-1 3 0,1 9 0,-2-4 0,-1 5 0,0-10 0,1-8 0,0 4 0,0-4 0,-1-1 0,1 1 0,-3-1 0,2 0 0,-5 1 0,5-5 0,-5 4 0,2-4 0,-7 6 0,3-2 0,-7-2 0,7 2 0,-5-6 0,5 2 0,-5-3 0,5 3 0,-5-2 0,6-2 0,-6 0 0,6-3 0,-2 0 0,3 2 0,4-10 0,-3 8 0,6-10 0,0 4 0,2-8 0,3-3 0,-1-3 0,2-5 0,0-1 0,0-6 0,0-1 0,0-3 0,0-1 0,0-3 0,0 2 0,0-2 0,0 7 0,0-3 0,0 6 0,0 1 0,0 1 0,0 5 0,0-2 0,0 2 0,2 1 0,-2 5 0,2 6 0,-2 7 0,0 5 0,0 10 0,0-2 0,0 16 0,0-7 0,0 9 0,0-11 0,0 0 0,0-4 0,0-8 0,0-2 0,0-7 0,0-3 0,0-1 0,0-2 0,3-3 0,-1-1 0,3-2 0,1 0 0,-1 0 0,7-3 0,1 0 0,10-4 0,2-3 0,3-1 0,0-3 0,1 0 0,-1 0 0,0 0 0,2-5 0,-6 5 0,-3-3 0,-2 7 0,-9-1 0,5 4 0,-9-1 0,2 2 0,-2 1 0,-3-1 0,1 3 0,-3-1 0,1 1 0,-2 0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3:33:27.719"/>
    </inkml:context>
    <inkml:brush xml:id="br0">
      <inkml:brushProperty name="width" value="0.05292" units="cm"/>
      <inkml:brushProperty name="height" value="0.05292" units="cm"/>
      <inkml:brushProperty name="color" value="#8C1515"/>
    </inkml:brush>
  </inkml:definitions>
  <inkml:trace contextRef="#ctx0" brushRef="#br0">3 0 24575,'10'3'0,"6"2"0,-6 1 0,9 8 0,-6-1 0,7 7 0,-7-7 0,18 32 0,-11-21 0,6 26 0,-6-24 0,-8 3 0,10 5 0,-6 0 0,2 0 0,1 3 0,-3 2 0,3 0 0,-4 5 0,1-6 0,-4 5 0,3-3 0,-7 3 0,3-4 0,-3-1 0,0 5 0,-1-3 0,-2 8 0,-2-8 0,-3 8 0,0-8 0,0 8 0,0-8 0,0 8 0,0-8 0,0 3 0,0-5 0,0 1 0,0-1 0,0-4 0,-3 4 0,-1-4 0,-1 0 0,-1 3 0,1 9 0,-2-4 0,-1 5 0,0-10 0,1-8 0,0 4 0,0-4 0,-1-1 0,1 1 0,-3-1 0,2 0 0,-5 1 0,5-5 0,-5 4 0,2-4 0,-7 6 0,3-2 0,-7-2 0,7 2 0,-5-6 0,5 2 0,-5-3 0,5 3 0,-5-2 0,6-2 0,-6 0 0,6-3 0,-2 0 0,3 2 0,4-10 0,-3 8 0,6-10 0,0 4 0,2-8 0,3-3 0,-1-3 0,2-5 0,0-1 0,0-6 0,0-1 0,0-3 0,0-1 0,0-3 0,0 2 0,0-2 0,0 7 0,0-3 0,0 6 0,0 1 0,0 1 0,0 5 0,0-2 0,0 2 0,2 1 0,-2 5 0,2 6 0,-2 7 0,0 5 0,0 10 0,0-2 0,0 16 0,0-7 0,0 9 0,0-11 0,0 0 0,0-4 0,0-8 0,0-2 0,0-7 0,0-3 0,0-1 0,0-2 0,3-3 0,-1-1 0,3-2 0,1 0 0,-1 0 0,7-3 0,1 0 0,10-4 0,2-3 0,3-1 0,0-3 0,1 0 0,-1 0 0,0 0 0,2-5 0,-6 5 0,-3-3 0,-2 7 0,-9-1 0,5 4 0,-9-1 0,2 2 0,-2 1 0,-3-1 0,1 3 0,-3-1 0,1 1 0,-2 0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22:50:40.098"/>
    </inkml:context>
    <inkml:brush xml:id="br0">
      <inkml:brushProperty name="width" value="0.05292" units="cm"/>
      <inkml:brushProperty name="height" value="0.05292" units="cm"/>
      <inkml:brushProperty name="color" value="#8C1515"/>
    </inkml:brush>
  </inkml:definitions>
  <inkml:trace contextRef="#ctx0" brushRef="#br0">3 0 24575,'10'3'0,"6"2"0,-6 1 0,9 8 0,-6-1 0,7 7 0,-7-7 0,18 32 0,-11-21 0,6 26 0,-6-24 0,-8 3 0,10 5 0,-6 0 0,2 0 0,1 3 0,-3 2 0,3 0 0,-4 5 0,1-6 0,-4 5 0,3-3 0,-7 3 0,3-4 0,-3-1 0,0 5 0,-1-3 0,-2 8 0,-2-8 0,-3 8 0,0-8 0,0 8 0,0-8 0,0 8 0,0-8 0,0 3 0,0-5 0,0 1 0,0-1 0,0-4 0,-3 4 0,-1-4 0,-1 0 0,-1 3 0,1 9 0,-2-4 0,-1 5 0,0-10 0,1-8 0,0 4 0,0-4 0,-1-1 0,1 1 0,-3-1 0,2 0 0,-5 1 0,5-5 0,-5 4 0,2-4 0,-7 6 0,3-2 0,-7-2 0,7 2 0,-5-6 0,5 2 0,-5-3 0,5 3 0,-5-2 0,6-2 0,-6 0 0,6-3 0,-2 0 0,3 2 0,4-10 0,-3 8 0,6-10 0,0 4 0,2-8 0,3-3 0,-1-3 0,2-5 0,0-1 0,0-6 0,0-1 0,0-3 0,0-1 0,0-3 0,0 2 0,0-2 0,0 7 0,0-3 0,0 6 0,0 1 0,0 1 0,0 5 0,0-2 0,0 2 0,2 1 0,-2 5 0,2 6 0,-2 7 0,0 5 0,0 10 0,0-2 0,0 16 0,0-7 0,0 9 0,0-11 0,0 0 0,0-4 0,0-8 0,0-2 0,0-7 0,0-3 0,0-1 0,0-2 0,3-3 0,-1-1 0,3-2 0,1 0 0,-1 0 0,7-3 0,1 0 0,10-4 0,2-3 0,3-1 0,0-3 0,1 0 0,-1 0 0,0 0 0,2-5 0,-6 5 0,-3-3 0,-2 7 0,-9-1 0,5 4 0,-9-1 0,2 2 0,-2 1 0,-3-1 0,1 3 0,-3-1 0,1 1 0,-2 0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7T22:50:40.099"/>
    </inkml:context>
    <inkml:brush xml:id="br0">
      <inkml:brushProperty name="width" value="0.05292" units="cm"/>
      <inkml:brushProperty name="height" value="0.05292" units="cm"/>
      <inkml:brushProperty name="color" value="#8C1515"/>
    </inkml:brush>
  </inkml:definitions>
  <inkml:trace contextRef="#ctx0" brushRef="#br0">3 0 24575,'10'3'0,"6"2"0,-6 1 0,9 8 0,-6-1 0,7 7 0,-7-7 0,18 32 0,-11-21 0,6 26 0,-6-24 0,-8 3 0,10 5 0,-6 0 0,2 0 0,1 3 0,-3 2 0,3 0 0,-4 5 0,1-6 0,-4 5 0,3-3 0,-7 3 0,3-4 0,-3-1 0,0 5 0,-1-3 0,-2 8 0,-2-8 0,-3 8 0,0-8 0,0 8 0,0-8 0,0 8 0,0-8 0,0 3 0,0-5 0,0 1 0,0-1 0,0-4 0,-3 4 0,-1-4 0,-1 0 0,-1 3 0,1 9 0,-2-4 0,-1 5 0,0-10 0,1-8 0,0 4 0,0-4 0,-1-1 0,1 1 0,-3-1 0,2 0 0,-5 1 0,5-5 0,-5 4 0,2-4 0,-7 6 0,3-2 0,-7-2 0,7 2 0,-5-6 0,5 2 0,-5-3 0,5 3 0,-5-2 0,6-2 0,-6 0 0,6-3 0,-2 0 0,3 2 0,4-10 0,-3 8 0,6-10 0,0 4 0,2-8 0,3-3 0,-1-3 0,2-5 0,0-1 0,0-6 0,0-1 0,0-3 0,0-1 0,0-3 0,0 2 0,0-2 0,0 7 0,0-3 0,0 6 0,0 1 0,0 1 0,0 5 0,0-2 0,0 2 0,2 1 0,-2 5 0,2 6 0,-2 7 0,0 5 0,0 10 0,0-2 0,0 16 0,0-7 0,0 9 0,0-11 0,0 0 0,0-4 0,0-8 0,0-2 0,0-7 0,0-3 0,0-1 0,0-2 0,3-3 0,-1-1 0,3-2 0,1 0 0,-1 0 0,7-3 0,1 0 0,10-4 0,2-3 0,3-1 0,0-3 0,1 0 0,-1 0 0,0 0 0,2-5 0,-6 5 0,-3-3 0,-2 7 0,-9-1 0,5 4 0,-9-1 0,2 2 0,-2 1 0,-3-1 0,1 3 0,-3-1 0,1 1 0,-2 0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8294DC-4015-234C-B077-67C4409535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08130-51CF-8649-9CDD-464C890C91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902EA45-A9C5-874D-AD04-804F010FFFF7}" type="datetimeFigureOut">
              <a:rPr lang="en-US" altLang="en-US"/>
              <a:pPr/>
              <a:t>7/25/23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CFF3F0-5A6F-C548-A454-565E465FE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E6AEB82-C65B-EE41-9C5C-99F969287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D3987-D207-9F46-9BA2-DF46416297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191C2-F940-B645-9D3A-C019E4C50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445F86F-0913-744E-B0F5-4EDBFD566D4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986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7161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191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24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produce a large force, need these conditions.</a:t>
            </a:r>
          </a:p>
          <a:p>
            <a:endParaRPr lang="en-US" dirty="0"/>
          </a:p>
          <a:p>
            <a:r>
              <a:rPr lang="en-US" dirty="0"/>
              <a:t>Force is large because delta &gt;&gt; gamma</a:t>
            </a:r>
          </a:p>
          <a:p>
            <a:endParaRPr lang="en-US" dirty="0"/>
          </a:p>
          <a:p>
            <a:r>
              <a:rPr lang="en-US" dirty="0"/>
              <a:t>can't use infinitely big delta because we're limited by Omega (laser power)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322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it would look like experimentally to slow atoms</a:t>
            </a:r>
          </a:p>
          <a:p>
            <a:endParaRPr lang="en-US" dirty="0"/>
          </a:p>
          <a:p>
            <a:r>
              <a:rPr lang="en-US" dirty="0"/>
              <a:t>the goal here is to trap atoms at 33cm away</a:t>
            </a:r>
          </a:p>
          <a:p>
            <a:r>
              <a:rPr lang="en-US" dirty="0"/>
              <a:t>the trap has capture velocity of 5 m/s</a:t>
            </a:r>
          </a:p>
          <a:p>
            <a:endParaRPr lang="en-US" dirty="0"/>
          </a:p>
          <a:p>
            <a:r>
              <a:rPr lang="en-US" dirty="0"/>
              <a:t>so whatever velocities the atom has -&gt; it needs </a:t>
            </a:r>
            <a:r>
              <a:rPr lang="en-US" dirty="0" err="1"/>
              <a:t>tobe</a:t>
            </a:r>
            <a:r>
              <a:rPr lang="en-US" dirty="0"/>
              <a:t> 5m/s or slower by the time it reaches the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19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challenge here is the velocity range of the atom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014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it’s already 100000x more slow atoms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144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 these parameters</a:t>
            </a:r>
          </a:p>
          <a:p>
            <a:r>
              <a:rPr lang="en-US" dirty="0"/>
              <a:t>we can choose what frequency sweep parameters to optimize the number of atoms with v &lt; 5 m/s for limited laser power 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251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question we explored is how the modulation waveform affects slowing force.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197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not change order of magnitude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158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9256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looked at this improvement in the velocity domain but we can also look at the time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7849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569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beam deflection in the transverse direction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saw dark lines that shouldn't be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63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add the coils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201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from Helmholtz coils + bar magnet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7952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arrows (</a:t>
            </a:r>
            <a:r>
              <a:rPr lang="en-US" dirty="0" err="1"/>
              <a:t>mJ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3848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Zeeman splitting</a:t>
            </a:r>
          </a:p>
          <a:p>
            <a:r>
              <a:rPr lang="en-US" dirty="0"/>
              <a:t>- 2.1 MHz/Gauss</a:t>
            </a:r>
          </a:p>
          <a:p>
            <a:r>
              <a:rPr lang="en-US" dirty="0"/>
              <a:t>How big is 1 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2972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add laser fields</a:t>
            </a:r>
          </a:p>
          <a:p>
            <a:r>
              <a:rPr lang="en-US" dirty="0"/>
              <a:t>our square wave modulation will turn the laser on and off</a:t>
            </a:r>
          </a:p>
          <a:p>
            <a:endParaRPr lang="en-US" dirty="0"/>
          </a:p>
          <a:p>
            <a:r>
              <a:rPr lang="en-US" dirty="0"/>
              <a:t>but what we do here is keep the laser on 10% of the time because it gives us more sidebands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653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frequencies to drive the atoms</a:t>
            </a:r>
          </a:p>
          <a:p>
            <a:endParaRPr lang="en-US" dirty="0"/>
          </a:p>
          <a:p>
            <a:r>
              <a:rPr lang="en-US" dirty="0"/>
              <a:t>let's first understand what happens if we have two</a:t>
            </a:r>
          </a:p>
          <a:p>
            <a:endParaRPr lang="en-US" dirty="0"/>
          </a:p>
          <a:p>
            <a:r>
              <a:rPr lang="en-US" dirty="0"/>
              <a:t>and add them one by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3911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44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 lot of people are excited about the clock transition</a:t>
            </a:r>
          </a:p>
          <a:p>
            <a:pPr marL="228600" indent="-228600">
              <a:buAutoNum type="arabicPeriod"/>
            </a:pPr>
            <a:r>
              <a:rPr lang="en-US" dirty="0"/>
              <a:t>But in order to get there, need very cold atoms</a:t>
            </a:r>
          </a:p>
          <a:p>
            <a:pPr marL="228600" indent="-228600">
              <a:buAutoNum type="arabicPeriod"/>
            </a:pPr>
            <a:r>
              <a:rPr lang="en-US" dirty="0"/>
              <a:t>So people use this 1S0-3P1 for laser cooling. But in this talk, I’ll show you that we can do more than cooling with this transition.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028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2342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interesting thing happens when the fields are strong</a:t>
            </a:r>
          </a:p>
          <a:p>
            <a:r>
              <a:rPr lang="en-US" dirty="0"/>
              <a:t>- in this V-system, strong-field AC Stark effect causes these states to split</a:t>
            </a:r>
          </a:p>
          <a:p>
            <a:endParaRPr lang="en-US" dirty="0"/>
          </a:p>
          <a:p>
            <a:r>
              <a:rPr lang="en-US" dirty="0"/>
              <a:t>- we think this is what accounts for the dark lines but it's not the whole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2287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our atoms are moving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179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starts to look like what we have here</a:t>
            </a:r>
          </a:p>
          <a:p>
            <a:r>
              <a:rPr lang="en-US" dirty="0"/>
              <a:t>but we also need to consider the spatial </a:t>
            </a:r>
            <a:r>
              <a:rPr lang="en-US" dirty="0" err="1"/>
              <a:t>Hanle</a:t>
            </a:r>
            <a:r>
              <a:rPr lang="en-US" dirty="0"/>
              <a:t> effect</a:t>
            </a:r>
          </a:p>
          <a:p>
            <a:endParaRPr lang="en-US" dirty="0"/>
          </a:p>
          <a:p>
            <a:r>
              <a:rPr lang="en-US" dirty="0"/>
              <a:t>orange curve is representative of what we see on the camera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8866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have a model!</a:t>
            </a:r>
          </a:p>
          <a:p>
            <a:endParaRPr lang="en-US" dirty="0"/>
          </a:p>
          <a:p>
            <a:r>
              <a:rPr lang="en-US" dirty="0"/>
              <a:t>let's look at some experimental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02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nature of the field / how to generate a gradient</a:t>
            </a:r>
          </a:p>
          <a:p>
            <a:endParaRPr lang="en-US" dirty="0"/>
          </a:p>
          <a:p>
            <a:r>
              <a:rPr lang="en-US" dirty="0"/>
              <a:t>- let's go from 2 fields to many fields</a:t>
            </a:r>
          </a:p>
          <a:p>
            <a:r>
              <a:rPr lang="en-US" dirty="0"/>
              <a:t>- we have a lot of dark lines here that move with </a:t>
            </a:r>
            <a:r>
              <a:rPr lang="en-US" dirty="0" err="1"/>
              <a:t>delta_mod</a:t>
            </a:r>
            <a:endParaRPr lang="en-US" dirty="0"/>
          </a:p>
          <a:p>
            <a:endParaRPr lang="en-US" dirty="0"/>
          </a:p>
          <a:p>
            <a:r>
              <a:rPr lang="en-US" dirty="0"/>
              <a:t>- that is because any pair of laser fields can produce a dark resonance</a:t>
            </a:r>
          </a:p>
          <a:p>
            <a:r>
              <a:rPr lang="en-US" dirty="0"/>
              <a:t>- a series of ladders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126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a line where we take a cross section</a:t>
            </a:r>
          </a:p>
          <a:p>
            <a:endParaRPr lang="en-US" dirty="0"/>
          </a:p>
          <a:p>
            <a:r>
              <a:rPr lang="en-US" dirty="0"/>
              <a:t>scalar magnetometer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09528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Bx and By can come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0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Bx, By </a:t>
            </a:r>
          </a:p>
          <a:p>
            <a:r>
              <a:rPr lang="en-US" dirty="0"/>
              <a:t>minimum is not at zero and one peak is missing</a:t>
            </a:r>
          </a:p>
          <a:p>
            <a:endParaRPr lang="en-US" dirty="0"/>
          </a:p>
          <a:p>
            <a:r>
              <a:rPr lang="en-US" dirty="0"/>
              <a:t>By adding Bx -&gt; it lifts up this minimum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1217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adding By can explain the missing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3103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sublevels -&gt; show later how we use these to measure magnetic fields</a:t>
            </a:r>
          </a:p>
          <a:p>
            <a:r>
              <a:rPr lang="en-US" dirty="0"/>
              <a:t>Gamma, tau defines how many decays per second</a:t>
            </a:r>
          </a:p>
          <a:p>
            <a:r>
              <a:rPr lang="en-US" dirty="0"/>
              <a:t>Low </a:t>
            </a:r>
            <a:r>
              <a:rPr lang="en-US" dirty="0" err="1"/>
              <a:t>Isat</a:t>
            </a:r>
            <a:r>
              <a:rPr lang="en-US" dirty="0"/>
              <a:t> -&gt; practical for strong field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5434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say that with 1 direction of light + 1 polarization direction</a:t>
            </a:r>
          </a:p>
          <a:p>
            <a:r>
              <a:rPr lang="en-US" dirty="0"/>
              <a:t>- close to 0.5 G, consistent with the Earth's field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2634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4364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825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0644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shrink this so axis label still visible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84305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add comparison etc. How do we compare to other magnetometers?</a:t>
            </a:r>
          </a:p>
          <a:p>
            <a:r>
              <a:rPr lang="en-US" dirty="0"/>
              <a:t>High bandwidth, imaging, vector!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6641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801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3818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conclusion, I hope I've convinced you that beside laser cooling, we can do more interesting physics with this transition!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45011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calculate fluorescence and absorption spectra, we can write down a 4x4 Hamiltonian of this system, apply RWA, and solve the </a:t>
            </a:r>
            <a:r>
              <a:rPr lang="en-US" dirty="0" err="1"/>
              <a:t>Linblad</a:t>
            </a:r>
            <a:r>
              <a:rPr lang="en-US" dirty="0"/>
              <a:t> Master Equation numerically for the density matrix.</a:t>
            </a:r>
          </a:p>
          <a:p>
            <a:r>
              <a:rPr lang="en-US" dirty="0"/>
              <a:t>From the density matrix we can obtain the excited-state population -&gt; which gives us fluorescence</a:t>
            </a:r>
          </a:p>
          <a:p>
            <a:r>
              <a:rPr lang="en-US" dirty="0"/>
              <a:t>The absorption coefficient for each of the two laser fields can be calculated from the off-diagonal elements of the density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37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423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calculate fluorescence and absorption spectra, we can write down a 4x4 Hamiltonian of this system, apply RWA, and solve the </a:t>
            </a:r>
            <a:r>
              <a:rPr lang="en-US" dirty="0" err="1"/>
              <a:t>Linblad</a:t>
            </a:r>
            <a:r>
              <a:rPr lang="en-US" dirty="0"/>
              <a:t> Master Equation numerically for the density matrix.</a:t>
            </a:r>
          </a:p>
          <a:p>
            <a:r>
              <a:rPr lang="en-US" dirty="0"/>
              <a:t>From the density matrix we can obtain the excited-state population -&gt; which gives us fluorescence</a:t>
            </a:r>
          </a:p>
          <a:p>
            <a:r>
              <a:rPr lang="en-US" dirty="0"/>
              <a:t>The absorption coefficient for each of the two laser fields can be calculated from the off-diagonal elements of the density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97441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calculate fluorescence and absorption spectra, we can write down a 4x4 Hamiltonian of this system, apply RWA, and solve the </a:t>
            </a:r>
            <a:r>
              <a:rPr lang="en-US" dirty="0" err="1"/>
              <a:t>Linblad</a:t>
            </a:r>
            <a:r>
              <a:rPr lang="en-US" dirty="0"/>
              <a:t> Master Equation numerically for the density matrix.</a:t>
            </a:r>
          </a:p>
          <a:p>
            <a:r>
              <a:rPr lang="en-US" dirty="0"/>
              <a:t>From the density matrix we can obtain the excited-state population -&gt; which gives us fluorescence</a:t>
            </a:r>
          </a:p>
          <a:p>
            <a:r>
              <a:rPr lang="en-US" dirty="0"/>
              <a:t>The absorption coefficient for each of the two laser fields can be calculated from the off-diagonal elements of the density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6180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C3181-D8DA-1040-8F28-6BEB8AC4F83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905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Hanle</a:t>
            </a:r>
            <a:r>
              <a:rPr lang="en-US" dirty="0"/>
              <a:t> effect here too?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9668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and here's a quick demo of how the fluorescence image would change as we rotate the polarization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5353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7830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I’d like to thank my advisor Leo </a:t>
            </a:r>
            <a:r>
              <a:rPr lang="en-US" dirty="0" err="1"/>
              <a:t>Hollberg</a:t>
            </a:r>
            <a:r>
              <a:rPr lang="en-US" dirty="0"/>
              <a:t> and our group members who helped collect these beautiful data. This project is funded by the NSF Q-</a:t>
            </a:r>
            <a:r>
              <a:rPr lang="en-US" dirty="0" err="1"/>
              <a:t>SEnSE</a:t>
            </a:r>
            <a:r>
              <a:rPr lang="en-US" dirty="0"/>
              <a:t> collaboration.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8810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fluorescence curve depends on laser power. Keeping Omega1=Omega2 ranging from 5 to 50gamma. </a:t>
            </a:r>
          </a:p>
          <a:p>
            <a:r>
              <a:rPr lang="en-US" dirty="0"/>
              <a:t>At lower power we see three nicely resolved dips, then they become less resolved at higher Rabi freq.</a:t>
            </a:r>
          </a:p>
          <a:p>
            <a:endParaRPr lang="en-US" dirty="0"/>
          </a:p>
          <a:p>
            <a:r>
              <a:rPr lang="en-US" dirty="0"/>
              <a:t>This also confirms that the fluorescence is the darkest where magnetic field is zero. (the dark spot on the video)</a:t>
            </a:r>
          </a:p>
          <a:p>
            <a:endParaRPr lang="en-US" dirty="0"/>
          </a:p>
          <a:p>
            <a:r>
              <a:rPr lang="en-US" dirty="0"/>
              <a:t>Now how does this compare to our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81431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fluorescence curve depends on laser power. Keeping Omega1=Omega2 ranging from 5 to 50gamma. </a:t>
            </a:r>
          </a:p>
          <a:p>
            <a:r>
              <a:rPr lang="en-US" dirty="0"/>
              <a:t>At lower power we see three nicely resolved dips, then they become less resolved at higher Rabi freq.</a:t>
            </a:r>
          </a:p>
          <a:p>
            <a:endParaRPr lang="en-US" dirty="0"/>
          </a:p>
          <a:p>
            <a:r>
              <a:rPr lang="en-US" dirty="0"/>
              <a:t>This also confirms that the fluorescence is the darkest where magnetic field is zero. (the dark spot on the video)</a:t>
            </a:r>
          </a:p>
          <a:p>
            <a:endParaRPr lang="en-US" dirty="0"/>
          </a:p>
          <a:p>
            <a:r>
              <a:rPr lang="en-US" dirty="0"/>
              <a:t>Now how does this compare to our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637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fluorescence curve depends on laser power. Keeping Omega1=Omega2 ranging from 5 to 50gamma. </a:t>
            </a:r>
          </a:p>
          <a:p>
            <a:r>
              <a:rPr lang="en-US" dirty="0"/>
              <a:t>At lower power we see three nicely resolved dips, then they become less resolved at higher Rabi freq.</a:t>
            </a:r>
          </a:p>
          <a:p>
            <a:endParaRPr lang="en-US" dirty="0"/>
          </a:p>
          <a:p>
            <a:r>
              <a:rPr lang="en-US" dirty="0"/>
              <a:t>This also confirms that the fluorescence is the darkest where magnetic field is zero. (the dark spot on the video)</a:t>
            </a:r>
          </a:p>
          <a:p>
            <a:endParaRPr lang="en-US" dirty="0"/>
          </a:p>
          <a:p>
            <a:r>
              <a:rPr lang="en-US" dirty="0"/>
              <a:t>Now how does this compare to our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018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animation of how to slow atoms with laser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6799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Magnetometry has applications in many fields including geophysics, fundamental physics and medicine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5280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Short summary??? How much to say about different magnetometers?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20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083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003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5F86F-0913-744E-B0F5-4EDBFD566D4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193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E962F0-6C9E-D94A-A74B-D24FED46C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136AAD44-2A17-6646-9694-C7C7059F9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9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35B2-31D3-2247-ADE3-5EF210DF498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0CEA-4048-B144-BE28-F24F3601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6EF8CF27-EB2D-914F-B336-649D41696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23003-136F-E547-AFDE-1E0482F6A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4633EC24-3EBD-0C41-82C7-7D779B8E5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01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DF6511-A141-CD44-94D3-C67BDDE8A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3B105FAB-0B6F-C141-B064-24C76F7C2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459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700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85A4C29-0650-644A-87BF-CC08F618998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07268648-5FBD-E546-8CC5-E2FC7594538D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1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08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4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9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A2B043-A0A3-4146-A77B-42D81E539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91758045-8573-E146-A340-D3662911F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921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3C2BB-97C6-D748-885C-F0F88F764D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882F54-163C-324B-9217-7366CFA5474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73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344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64A536F6-08CE-534A-97AD-FFB85E385173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B6EF1BAD-5E49-AD48-A912-9D7899F4A99A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47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3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35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2829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3F65-731C-26DE-53E9-5E309F78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61FA-FA4C-04E6-D161-64E632346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51A60-8562-A9F5-DD04-1DAD4E75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574BB-7520-E3D6-FC36-EC848CA27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726C1-4A91-AADC-9E52-90736B4C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04A5-F890-F34E-82D2-1C74CB0A8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9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12D69429-89F4-BB47-A5D0-1197F5F5D0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F04FC-D1F9-A54A-BF10-98A00019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88A6B0D-757C-F34B-BA9C-BAF8959F7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17882F54-163C-324B-9217-7366CFA5474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6A87C4-5AB4-4345-BC6F-8EB40112ABA4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CAA6A3D9-F00C-2644-9C4B-AE77122DC2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9" r:id="rId9"/>
    <p:sldLayoutId id="2147484100" r:id="rId10"/>
  </p:sldLayoutIdLst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74B071D6-3385-8246-9CF1-A2D96BE59C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81B9A-875C-7144-8177-89E15647E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22616E0-C84B-C941-8CC0-276B20DE0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87C4D510-1740-0042-BFC5-86275A5853B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6AC52-543B-4446-84F0-64E362BE573D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8CEA8113-A648-8046-910C-E616D960E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34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3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4.png"/><Relationship Id="rId4" Type="http://schemas.openxmlformats.org/officeDocument/2006/relationships/image" Target="../media/image35.emf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59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36.emf"/><Relationship Id="rId10" Type="http://schemas.openxmlformats.org/officeDocument/2006/relationships/image" Target="../media/image38.emf"/><Relationship Id="rId4" Type="http://schemas.openxmlformats.org/officeDocument/2006/relationships/image" Target="../media/image72.png"/><Relationship Id="rId9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9.emf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10" Type="http://schemas.openxmlformats.org/officeDocument/2006/relationships/image" Target="../media/image73.png"/><Relationship Id="rId4" Type="http://schemas.openxmlformats.org/officeDocument/2006/relationships/image" Target="../media/image40.emf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4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47.emf"/><Relationship Id="rId4" Type="http://schemas.openxmlformats.org/officeDocument/2006/relationships/image" Target="../media/image6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70.png"/><Relationship Id="rId3" Type="http://schemas.openxmlformats.org/officeDocument/2006/relationships/image" Target="../media/image35.emf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66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9" Type="http://schemas.openxmlformats.org/officeDocument/2006/relationships/image" Target="../media/image90.pn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6.xml"/><Relationship Id="rId3" Type="http://schemas.openxmlformats.org/officeDocument/2006/relationships/image" Target="../media/image93.png"/><Relationship Id="rId7" Type="http://schemas.openxmlformats.org/officeDocument/2006/relationships/image" Target="../media/image10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customXml" Target="../ink/ink5.xml"/><Relationship Id="rId4" Type="http://schemas.openxmlformats.org/officeDocument/2006/relationships/image" Target="../media/image49.emf"/><Relationship Id="rId9" Type="http://schemas.openxmlformats.org/officeDocument/2006/relationships/image" Target="../media/image38.png"/><Relationship Id="rId1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48.emf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79.pn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0.emf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1.png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jpeg"/><Relationship Id="rId5" Type="http://schemas.openxmlformats.org/officeDocument/2006/relationships/image" Target="../media/image113.png"/><Relationship Id="rId4" Type="http://schemas.openxmlformats.org/officeDocument/2006/relationships/image" Target="../media/image10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image" Target="../media/image109.emf"/><Relationship Id="rId7" Type="http://schemas.openxmlformats.org/officeDocument/2006/relationships/image" Target="../media/image117.sv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119.emf"/><Relationship Id="rId5" Type="http://schemas.openxmlformats.org/officeDocument/2006/relationships/image" Target="../media/image114.png"/><Relationship Id="rId10" Type="http://schemas.openxmlformats.org/officeDocument/2006/relationships/image" Target="../media/image1160.png"/><Relationship Id="rId4" Type="http://schemas.openxmlformats.org/officeDocument/2006/relationships/image" Target="../media/image110.emf"/><Relationship Id="rId9" Type="http://schemas.openxmlformats.org/officeDocument/2006/relationships/image" Target="../media/image1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19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5.png"/><Relationship Id="rId9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43.png"/><Relationship Id="rId18" Type="http://schemas.openxmlformats.org/officeDocument/2006/relationships/image" Target="../media/image23.png"/><Relationship Id="rId3" Type="http://schemas.openxmlformats.org/officeDocument/2006/relationships/image" Target="../media/image119.png"/><Relationship Id="rId7" Type="http://schemas.openxmlformats.org/officeDocument/2006/relationships/image" Target="../media/image139.png"/><Relationship Id="rId12" Type="http://schemas.openxmlformats.org/officeDocument/2006/relationships/image" Target="../media/image132.emf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46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1.png"/><Relationship Id="rId5" Type="http://schemas.openxmlformats.org/officeDocument/2006/relationships/image" Target="../media/image137.png"/><Relationship Id="rId15" Type="http://schemas.openxmlformats.org/officeDocument/2006/relationships/image" Target="../media/image145.png"/><Relationship Id="rId10" Type="http://schemas.openxmlformats.org/officeDocument/2006/relationships/image" Target="../media/image134.png"/><Relationship Id="rId19" Type="http://schemas.openxmlformats.org/officeDocument/2006/relationships/image" Target="../media/image148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43.png"/><Relationship Id="rId3" Type="http://schemas.openxmlformats.org/officeDocument/2006/relationships/image" Target="../media/image132.emf"/><Relationship Id="rId7" Type="http://schemas.openxmlformats.org/officeDocument/2006/relationships/image" Target="../media/image128.png"/><Relationship Id="rId12" Type="http://schemas.openxmlformats.org/officeDocument/2006/relationships/image" Target="../media/image13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30.png"/><Relationship Id="rId4" Type="http://schemas.openxmlformats.org/officeDocument/2006/relationships/image" Target="../media/image148.emf"/><Relationship Id="rId9" Type="http://schemas.openxmlformats.org/officeDocument/2006/relationships/image" Target="../media/image1320.png"/><Relationship Id="rId1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13" Type="http://schemas.openxmlformats.org/officeDocument/2006/relationships/image" Target="../media/image159.png"/><Relationship Id="rId3" Type="http://schemas.openxmlformats.org/officeDocument/2006/relationships/image" Target="../media/image148.emf"/><Relationship Id="rId7" Type="http://schemas.openxmlformats.org/officeDocument/2006/relationships/image" Target="../media/image154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emf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8.png"/><Relationship Id="rId3" Type="http://schemas.openxmlformats.org/officeDocument/2006/relationships/image" Target="../media/image160.png"/><Relationship Id="rId7" Type="http://schemas.openxmlformats.org/officeDocument/2006/relationships/image" Target="../media/image152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11" Type="http://schemas.openxmlformats.org/officeDocument/2006/relationships/image" Target="../media/image167.png"/><Relationship Id="rId5" Type="http://schemas.openxmlformats.org/officeDocument/2006/relationships/image" Target="../media/image162.png"/><Relationship Id="rId15" Type="http://schemas.openxmlformats.org/officeDocument/2006/relationships/image" Target="../media/image158.gif"/><Relationship Id="rId10" Type="http://schemas.openxmlformats.org/officeDocument/2006/relationships/image" Target="../media/image166.png"/><Relationship Id="rId4" Type="http://schemas.openxmlformats.org/officeDocument/2006/relationships/image" Target="../media/image154.emf"/><Relationship Id="rId9" Type="http://schemas.openxmlformats.org/officeDocument/2006/relationships/image" Target="../media/image156.gif"/><Relationship Id="rId14" Type="http://schemas.openxmlformats.org/officeDocument/2006/relationships/image" Target="../media/image15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7" Type="http://schemas.openxmlformats.org/officeDocument/2006/relationships/image" Target="../media/image159.emf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11" Type="http://schemas.openxmlformats.org/officeDocument/2006/relationships/image" Target="../media/image123.png"/><Relationship Id="rId5" Type="http://schemas.openxmlformats.org/officeDocument/2006/relationships/image" Target="../media/image165.png"/><Relationship Id="rId10" Type="http://schemas.openxmlformats.org/officeDocument/2006/relationships/image" Target="../media/image15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7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2.png"/><Relationship Id="rId12" Type="http://schemas.openxmlformats.org/officeDocument/2006/relationships/image" Target="../media/image17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1.png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5" Type="http://schemas.openxmlformats.org/officeDocument/2006/relationships/image" Target="../media/image177.png"/><Relationship Id="rId10" Type="http://schemas.openxmlformats.org/officeDocument/2006/relationships/image" Target="../media/image1200.png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122.png"/><Relationship Id="rId14" Type="http://schemas.openxmlformats.org/officeDocument/2006/relationships/image" Target="../media/image1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image" Target="../media/image17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emf"/><Relationship Id="rId11" Type="http://schemas.openxmlformats.org/officeDocument/2006/relationships/image" Target="../media/image183.png"/><Relationship Id="rId5" Type="http://schemas.openxmlformats.org/officeDocument/2006/relationships/image" Target="../media/image179.png"/><Relationship Id="rId10" Type="http://schemas.openxmlformats.org/officeDocument/2006/relationships/image" Target="../media/image185.png"/><Relationship Id="rId4" Type="http://schemas.openxmlformats.org/officeDocument/2006/relationships/image" Target="../media/image178.png"/><Relationship Id="rId9" Type="http://schemas.openxmlformats.org/officeDocument/2006/relationships/image" Target="../media/image1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png"/><Relationship Id="rId5" Type="http://schemas.openxmlformats.org/officeDocument/2006/relationships/image" Target="../media/image152.png"/><Relationship Id="rId4" Type="http://schemas.openxmlformats.org/officeDocument/2006/relationships/image" Target="../media/image1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89.png"/><Relationship Id="rId7" Type="http://schemas.openxmlformats.org/officeDocument/2006/relationships/image" Target="../media/image18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8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89.emf"/><Relationship Id="rId7" Type="http://schemas.openxmlformats.org/officeDocument/2006/relationships/image" Target="../media/image192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11" Type="http://schemas.openxmlformats.org/officeDocument/2006/relationships/image" Target="../media/image197.png"/><Relationship Id="rId5" Type="http://schemas.openxmlformats.org/officeDocument/2006/relationships/image" Target="../media/image187.emf"/><Relationship Id="rId10" Type="http://schemas.openxmlformats.org/officeDocument/2006/relationships/image" Target="../media/image193.png"/><Relationship Id="rId4" Type="http://schemas.openxmlformats.org/officeDocument/2006/relationships/image" Target="../media/image189.png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1.emf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5" Type="http://schemas.openxmlformats.org/officeDocument/2006/relationships/image" Target="../media/image187.emf"/><Relationship Id="rId4" Type="http://schemas.openxmlformats.org/officeDocument/2006/relationships/image" Target="../media/image189.png"/><Relationship Id="rId9" Type="http://schemas.openxmlformats.org/officeDocument/2006/relationships/image" Target="../media/image19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0.png"/><Relationship Id="rId11" Type="http://schemas.openxmlformats.org/officeDocument/2006/relationships/image" Target="../media/image204.png"/><Relationship Id="rId5" Type="http://schemas.openxmlformats.org/officeDocument/2006/relationships/image" Target="../media/image192.png"/><Relationship Id="rId10" Type="http://schemas.openxmlformats.org/officeDocument/2006/relationships/image" Target="../media/image196.emf"/><Relationship Id="rId4" Type="http://schemas.openxmlformats.org/officeDocument/2006/relationships/image" Target="../media/image189.png"/><Relationship Id="rId9" Type="http://schemas.openxmlformats.org/officeDocument/2006/relationships/image" Target="../media/image20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480.png"/><Relationship Id="rId3" Type="http://schemas.openxmlformats.org/officeDocument/2006/relationships/image" Target="../media/image197.emf"/><Relationship Id="rId7" Type="http://schemas.openxmlformats.org/officeDocument/2006/relationships/image" Target="../media/image209.png"/><Relationship Id="rId12" Type="http://schemas.openxmlformats.org/officeDocument/2006/relationships/image" Target="../media/image4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15" Type="http://schemas.openxmlformats.org/officeDocument/2006/relationships/image" Target="../media/image168.png"/><Relationship Id="rId4" Type="http://schemas.openxmlformats.org/officeDocument/2006/relationships/image" Target="../media/image206.png"/><Relationship Id="rId1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168.pn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8.emf"/><Relationship Id="rId11" Type="http://schemas.openxmlformats.org/officeDocument/2006/relationships/image" Target="../media/image217.png"/><Relationship Id="rId5" Type="http://schemas.openxmlformats.org/officeDocument/2006/relationships/image" Target="../media/image131.png"/><Relationship Id="rId10" Type="http://schemas.openxmlformats.org/officeDocument/2006/relationships/image" Target="../media/image216.png"/><Relationship Id="rId4" Type="http://schemas.openxmlformats.org/officeDocument/2006/relationships/image" Target="../media/image208.png"/><Relationship Id="rId9" Type="http://schemas.openxmlformats.org/officeDocument/2006/relationships/image" Target="../media/image21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9.emf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00.png"/><Relationship Id="rId9" Type="http://schemas.openxmlformats.org/officeDocument/2006/relationships/image" Target="../media/image20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emf"/><Relationship Id="rId5" Type="http://schemas.openxmlformats.org/officeDocument/2006/relationships/image" Target="../media/image203.emf"/><Relationship Id="rId4" Type="http://schemas.openxmlformats.org/officeDocument/2006/relationships/image" Target="../media/image20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6_FE4F7BEE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0.png"/><Relationship Id="rId5" Type="http://schemas.openxmlformats.org/officeDocument/2006/relationships/image" Target="../media/image207.emf"/><Relationship Id="rId4" Type="http://schemas.openxmlformats.org/officeDocument/2006/relationships/image" Target="../media/image20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08.emf"/><Relationship Id="rId21" Type="http://schemas.openxmlformats.org/officeDocument/2006/relationships/image" Target="../media/image240.png"/><Relationship Id="rId7" Type="http://schemas.openxmlformats.org/officeDocument/2006/relationships/image" Target="../media/image224.png"/><Relationship Id="rId12" Type="http://schemas.openxmlformats.org/officeDocument/2006/relationships/image" Target="../media/image230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3.png"/><Relationship Id="rId11" Type="http://schemas.openxmlformats.org/officeDocument/2006/relationships/image" Target="../media/image229.png"/><Relationship Id="rId5" Type="http://schemas.openxmlformats.org/officeDocument/2006/relationships/image" Target="NULL"/><Relationship Id="rId15" Type="http://schemas.openxmlformats.org/officeDocument/2006/relationships/image" Target="../media/image234.png"/><Relationship Id="rId23" Type="http://schemas.openxmlformats.org/officeDocument/2006/relationships/image" Target="../media/image243.png"/><Relationship Id="rId10" Type="http://schemas.openxmlformats.org/officeDocument/2006/relationships/image" Target="../media/image228.png"/><Relationship Id="rId19" Type="http://schemas.openxmlformats.org/officeDocument/2006/relationships/image" Target="../media/image238.png"/><Relationship Id="rId4" Type="http://schemas.openxmlformats.org/officeDocument/2006/relationships/image" Target="../media/image209.emf"/><Relationship Id="rId9" Type="http://schemas.openxmlformats.org/officeDocument/2006/relationships/image" Target="../media/image227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13" Type="http://schemas.openxmlformats.org/officeDocument/2006/relationships/image" Target="../media/image131.png"/><Relationship Id="rId3" Type="http://schemas.microsoft.com/office/2018/10/relationships/comments" Target="../comments/modernComment_13A_891CE125.xml"/><Relationship Id="rId7" Type="http://schemas.openxmlformats.org/officeDocument/2006/relationships/image" Target="../media/image1370.png"/><Relationship Id="rId12" Type="http://schemas.openxmlformats.org/officeDocument/2006/relationships/image" Target="../media/image2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20.png"/><Relationship Id="rId11" Type="http://schemas.openxmlformats.org/officeDocument/2006/relationships/image" Target="../media/image300.png"/><Relationship Id="rId5" Type="http://schemas.openxmlformats.org/officeDocument/2006/relationships/image" Target="../media/image1360.png"/><Relationship Id="rId10" Type="http://schemas.openxmlformats.org/officeDocument/2006/relationships/image" Target="../media/image290.png"/><Relationship Id="rId4" Type="http://schemas.openxmlformats.org/officeDocument/2006/relationships/image" Target="../media/image210.emf"/><Relationship Id="rId9" Type="http://schemas.openxmlformats.org/officeDocument/2006/relationships/image" Target="../media/image260.png"/></Relationships>
</file>

<file path=ppt/slides/_rels/slide5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2.emf"/><Relationship Id="rId26" Type="http://schemas.openxmlformats.org/officeDocument/2006/relationships/image" Target="../media/image24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11.png"/><Relationship Id="rId17" Type="http://schemas.openxmlformats.org/officeDocument/2006/relationships/image" Target="../media/image353.png"/><Relationship Id="rId12" Type="http://schemas.openxmlformats.org/officeDocument/2006/relationships/image" Target="../media/image500.png"/><Relationship Id="rId25" Type="http://schemas.openxmlformats.org/officeDocument/2006/relationships/image" Target="../media/image600.png"/><Relationship Id="rId2" Type="http://schemas.openxmlformats.org/officeDocument/2006/relationships/video" Target="../media/media3.mp4"/><Relationship Id="rId20" Type="http://schemas.openxmlformats.org/officeDocument/2006/relationships/image" Target="../media/image490.png"/><Relationship Id="rId1" Type="http://schemas.microsoft.com/office/2007/relationships/media" Target="../media/media3.mp4"/><Relationship Id="rId11" Type="http://schemas.openxmlformats.org/officeDocument/2006/relationships/image" Target="../media/image391.png"/><Relationship Id="rId5" Type="http://schemas.openxmlformats.org/officeDocument/2006/relationships/image" Target="../media/image198.emf"/><Relationship Id="rId23" Type="http://schemas.openxmlformats.org/officeDocument/2006/relationships/image" Target="../media/image480.png"/><Relationship Id="rId19" Type="http://schemas.openxmlformats.org/officeDocument/2006/relationships/image" Target="../media/image244.png"/><Relationship Id="rId4" Type="http://schemas.openxmlformats.org/officeDocument/2006/relationships/notesSlide" Target="../notesSlides/notesSlide54.xml"/><Relationship Id="rId14" Type="http://schemas.openxmlformats.org/officeDocument/2006/relationships/image" Target="../media/image431.png"/><Relationship Id="rId22" Type="http://schemas.openxmlformats.org/officeDocument/2006/relationships/image" Target="../media/image4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7" Type="http://schemas.openxmlformats.org/officeDocument/2006/relationships/image" Target="../media/image19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5.png"/><Relationship Id="rId4" Type="http://schemas.openxmlformats.org/officeDocument/2006/relationships/image" Target="../media/image2030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D3587269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8.jpg"/><Relationship Id="rId5" Type="http://schemas.openxmlformats.org/officeDocument/2006/relationships/image" Target="../media/image247.png"/><Relationship Id="rId4" Type="http://schemas.openxmlformats.org/officeDocument/2006/relationships/image" Target="../media/image9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customXml" Target="../ink/ink1.xml"/><Relationship Id="rId14" Type="http://schemas.openxmlformats.org/officeDocument/2006/relationships/image" Target="../media/image3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252.jpe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5.jpeg"/><Relationship Id="rId5" Type="http://schemas.openxmlformats.org/officeDocument/2006/relationships/image" Target="../media/image254.png"/><Relationship Id="rId4" Type="http://schemas.openxmlformats.org/officeDocument/2006/relationships/image" Target="../media/image253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jpeg"/><Relationship Id="rId3" Type="http://schemas.openxmlformats.org/officeDocument/2006/relationships/image" Target="../media/image257.jpe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9.png"/><Relationship Id="rId5" Type="http://schemas.openxmlformats.org/officeDocument/2006/relationships/image" Target="../media/image710.png"/><Relationship Id="rId10" Type="http://schemas.openxmlformats.org/officeDocument/2006/relationships/image" Target="../media/image261.png"/><Relationship Id="rId4" Type="http://schemas.openxmlformats.org/officeDocument/2006/relationships/image" Target="../media/image258.jpeg"/><Relationship Id="rId9" Type="http://schemas.openxmlformats.org/officeDocument/2006/relationships/image" Target="../media/image7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4.wdp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51.png"/><Relationship Id="rId15" Type="http://schemas.microsoft.com/office/2007/relationships/hdphoto" Target="../media/hdphoto6.wdp"/><Relationship Id="rId10" Type="http://schemas.openxmlformats.org/officeDocument/2006/relationships/image" Target="../media/image30.png"/><Relationship Id="rId4" Type="http://schemas.openxmlformats.org/officeDocument/2006/relationships/image" Target="../media/image242.png"/><Relationship Id="rId9" Type="http://schemas.openxmlformats.org/officeDocument/2006/relationships/image" Target="../media/image330.png"/><Relationship Id="rId1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4.xml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customXml" Target="../ink/ink3.xml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5.wdp"/><Relationship Id="rId3" Type="http://schemas.openxmlformats.org/officeDocument/2006/relationships/image" Target="../media/image6.jpeg"/><Relationship Id="rId7" Type="http://schemas.openxmlformats.org/officeDocument/2006/relationships/image" Target="../media/image45.png"/><Relationship Id="rId12" Type="http://schemas.microsoft.com/office/2007/relationships/hdphoto" Target="../media/hdphoto4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microsoft.com/office/2007/relationships/hdphoto" Target="../media/hdphoto3.wdp"/><Relationship Id="rId5" Type="http://schemas.openxmlformats.org/officeDocument/2006/relationships/image" Target="../media/image43.png"/><Relationship Id="rId15" Type="http://schemas.openxmlformats.org/officeDocument/2006/relationships/image" Target="../media/image46.png"/><Relationship Id="rId10" Type="http://schemas.openxmlformats.org/officeDocument/2006/relationships/image" Target="../media/image14.png"/><Relationship Id="rId4" Type="http://schemas.openxmlformats.org/officeDocument/2006/relationships/image" Target="../media/image42.png"/><Relationship Id="rId9" Type="http://schemas.openxmlformats.org/officeDocument/2006/relationships/image" Target="../media/image30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FF6E6D2D-CD0B-7643-BEA9-4B745DFD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552793"/>
            <a:ext cx="8229600" cy="170579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b="1" dirty="0">
                <a:solidFill>
                  <a:schemeClr val="bg2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Slow and Fast Atoms: </a:t>
            </a:r>
            <a:b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Modeling Strong Field Effects on Yb for Slowing and Quantum Imaging of Magnetic Fields</a:t>
            </a:r>
            <a:endParaRPr lang="en-US" altLang="en-US" sz="3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78AB6D6F-62F9-FA4A-9626-50C1E46186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542256" y="3426320"/>
            <a:ext cx="6059488" cy="843561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en-US" altLang="en-US" sz="2000" b="1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Tina Na Narong</a:t>
            </a:r>
          </a:p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PhD Thesis Defense</a:t>
            </a:r>
          </a:p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Advisor: Prof. Leo </a:t>
            </a:r>
            <a:r>
              <a:rPr lang="en-US" altLang="en-US" dirty="0" err="1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Hollberg</a:t>
            </a:r>
            <a:endParaRPr lang="en-US" altLang="en-US" dirty="0">
              <a:solidFill>
                <a:srgbClr val="595959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92DAEFF3-F98A-49F4-BB96-634DEFC26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663696"/>
            <a:ext cx="8229600" cy="461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>
                <a:solidFill>
                  <a:schemeClr val="bg2"/>
                </a:solidFill>
                <a:ea typeface="+mn-ea"/>
                <a:cs typeface="+mn-cs"/>
              </a:rPr>
              <a:t>25</a:t>
            </a:r>
            <a:r>
              <a:rPr lang="en-US" baseline="30000" dirty="0">
                <a:solidFill>
                  <a:schemeClr val="bg2"/>
                </a:solidFill>
                <a:ea typeface="+mn-ea"/>
                <a:cs typeface="+mn-cs"/>
              </a:rPr>
              <a:t>th</a:t>
            </a:r>
            <a:r>
              <a:rPr lang="en-US" dirty="0">
                <a:solidFill>
                  <a:schemeClr val="bg2"/>
                </a:solidFill>
                <a:ea typeface="+mn-ea"/>
                <a:cs typeface="+mn-cs"/>
              </a:rPr>
              <a:t> July 2023</a:t>
            </a:r>
          </a:p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endParaRPr lang="en-US" dirty="0">
              <a:solidFill>
                <a:schemeClr val="bg2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EAB76F8-890E-1360-A4AC-D763A00C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35557"/>
            <a:ext cx="7707862" cy="488024"/>
          </a:xfrm>
        </p:spPr>
        <p:txBody>
          <a:bodyPr/>
          <a:lstStyle/>
          <a:p>
            <a:r>
              <a:rPr lang="en-US" dirty="0"/>
              <a:t>Stimulated slowing with </a:t>
            </a:r>
            <a:r>
              <a:rPr lang="en-US" dirty="0" err="1"/>
              <a:t>bichromatic</a:t>
            </a:r>
            <a:r>
              <a:rPr lang="en-US" dirty="0"/>
              <a:t> light fields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1DC8420-E30F-09FC-1C0B-F77264750340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89CF583-ADD0-32F7-3BF6-97CC67C64E94}"/>
              </a:ext>
            </a:extLst>
          </p:cNvPr>
          <p:cNvGrpSpPr/>
          <p:nvPr/>
        </p:nvGrpSpPr>
        <p:grpSpPr>
          <a:xfrm>
            <a:off x="1514491" y="1220318"/>
            <a:ext cx="6408330" cy="1666042"/>
            <a:chOff x="1514491" y="1350948"/>
            <a:chExt cx="6408330" cy="1666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DBF2C0B-3F3A-26C8-A594-3F815F00EA5E}"/>
                    </a:ext>
                  </a:extLst>
                </p:cNvPr>
                <p:cNvSpPr txBox="1"/>
                <p:nvPr/>
              </p:nvSpPr>
              <p:spPr>
                <a:xfrm>
                  <a:off x="6021144" y="2528653"/>
                  <a:ext cx="787318" cy="48833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DBF2C0B-3F3A-26C8-A594-3F815F00E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1144" y="2528653"/>
                  <a:ext cx="787318" cy="488337"/>
                </a:xfrm>
                <a:prstGeom prst="rect">
                  <a:avLst/>
                </a:prstGeom>
                <a:blipFill>
                  <a:blip r:embed="rId3"/>
                  <a:stretch>
                    <a:fillRect l="-3175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F2A8A392-D246-686B-13CE-6D02427F0F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58" t="9971" r="33098" b="19095"/>
            <a:stretch/>
          </p:blipFill>
          <p:spPr bwMode="auto">
            <a:xfrm flipH="1">
              <a:off x="5634201" y="1350948"/>
              <a:ext cx="2288620" cy="109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3D9B6DDE-BE9F-73ED-062A-1CF056EFA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57" t="9994" r="42553" b="18861"/>
            <a:stretch/>
          </p:blipFill>
          <p:spPr bwMode="auto">
            <a:xfrm rot="10800000" flipH="1">
              <a:off x="1514491" y="1373511"/>
              <a:ext cx="2223769" cy="11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450C4D-8FE6-0AFA-136F-620178B04EBF}"/>
                </a:ext>
              </a:extLst>
            </p:cNvPr>
            <p:cNvCxnSpPr/>
            <p:nvPr/>
          </p:nvCxnSpPr>
          <p:spPr>
            <a:xfrm>
              <a:off x="5943988" y="1887592"/>
              <a:ext cx="0" cy="100706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5FE63F-ABAA-576B-0B25-7FD4CEDEA168}"/>
                </a:ext>
              </a:extLst>
            </p:cNvPr>
            <p:cNvCxnSpPr/>
            <p:nvPr/>
          </p:nvCxnSpPr>
          <p:spPr>
            <a:xfrm>
              <a:off x="6901939" y="1921493"/>
              <a:ext cx="0" cy="100706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A36A329-FA29-D119-A013-6E8232163F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1579" y="1918025"/>
              <a:ext cx="346868" cy="1"/>
            </a:xfrm>
            <a:prstGeom prst="straightConnector1">
              <a:avLst/>
            </a:prstGeom>
            <a:ln>
              <a:solidFill>
                <a:srgbClr val="247AB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97E453A-F2F8-BE50-A60E-A8BAFC6E758C}"/>
                </a:ext>
              </a:extLst>
            </p:cNvPr>
            <p:cNvCxnSpPr>
              <a:cxnSpLocks/>
            </p:cNvCxnSpPr>
            <p:nvPr/>
          </p:nvCxnSpPr>
          <p:spPr>
            <a:xfrm>
              <a:off x="3718307" y="1924415"/>
              <a:ext cx="379452" cy="1"/>
            </a:xfrm>
            <a:prstGeom prst="straightConnector1">
              <a:avLst/>
            </a:prstGeom>
            <a:ln>
              <a:solidFill>
                <a:srgbClr val="DF575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55578D-FEAF-1658-F187-04CA26C7C307}"/>
                </a:ext>
              </a:extLst>
            </p:cNvPr>
            <p:cNvSpPr/>
            <p:nvPr/>
          </p:nvSpPr>
          <p:spPr>
            <a:xfrm>
              <a:off x="4634944" y="1722092"/>
              <a:ext cx="379452" cy="369345"/>
            </a:xfrm>
            <a:prstGeom prst="ellipse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60AD3A7-F842-9DEB-AF23-AC2E4811B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1044" y="1924003"/>
              <a:ext cx="28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D04C8B-0B16-5E18-5366-40335FAE1D96}"/>
                  </a:ext>
                </a:extLst>
              </p:cNvPr>
              <p:cNvSpPr txBox="1"/>
              <p:nvPr/>
            </p:nvSpPr>
            <p:spPr>
              <a:xfrm>
                <a:off x="4452821" y="1301675"/>
                <a:ext cx="2383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D04C8B-0B16-5E18-5366-40335FAE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21" y="1301675"/>
                <a:ext cx="238358" cy="369332"/>
              </a:xfrm>
              <a:prstGeom prst="rect">
                <a:avLst/>
              </a:prstGeom>
              <a:blipFill>
                <a:blip r:embed="rId6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82D16EA1-DE4D-FBC0-6D96-BD8012B7DFBC}"/>
              </a:ext>
            </a:extLst>
          </p:cNvPr>
          <p:cNvGrpSpPr/>
          <p:nvPr/>
        </p:nvGrpSpPr>
        <p:grpSpPr>
          <a:xfrm>
            <a:off x="1083818" y="3245308"/>
            <a:ext cx="1051879" cy="1174828"/>
            <a:chOff x="7556350" y="991375"/>
            <a:chExt cx="1051879" cy="117482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FBFF5F1-BCE3-D086-1B2F-B9E318480A5C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0" y="2056081"/>
              <a:ext cx="725069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9706410-1283-E823-1F32-D38D9C9A4A52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0" y="1151727"/>
              <a:ext cx="725069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A1DDABF-2173-742C-A056-D28E5E241EB6}"/>
                    </a:ext>
                  </a:extLst>
                </p:cNvPr>
                <p:cNvSpPr txBox="1"/>
                <p:nvPr/>
              </p:nvSpPr>
              <p:spPr>
                <a:xfrm>
                  <a:off x="8416703" y="1889204"/>
                  <a:ext cx="1915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A1DDABF-2173-742C-A056-D28E5E241E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6703" y="1889204"/>
                  <a:ext cx="19152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0000" r="-33333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C59A177-3420-1A16-C6D8-1BD0D0A2EBAE}"/>
                    </a:ext>
                  </a:extLst>
                </p:cNvPr>
                <p:cNvSpPr txBox="1"/>
                <p:nvPr/>
              </p:nvSpPr>
              <p:spPr>
                <a:xfrm>
                  <a:off x="8416697" y="991375"/>
                  <a:ext cx="1653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C59A177-3420-1A16-C6D8-1BD0D0A2E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6697" y="991375"/>
                  <a:ext cx="16536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3077"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8AEFC8B-FD8A-75F2-89A3-C757B68AA7C8}"/>
              </a:ext>
            </a:extLst>
          </p:cNvPr>
          <p:cNvCxnSpPr>
            <a:cxnSpLocks/>
          </p:cNvCxnSpPr>
          <p:nvPr/>
        </p:nvCxnSpPr>
        <p:spPr>
          <a:xfrm flipV="1">
            <a:off x="1185587" y="3767621"/>
            <a:ext cx="0" cy="542393"/>
          </a:xfrm>
          <a:prstGeom prst="straightConnector1">
            <a:avLst/>
          </a:prstGeom>
          <a:ln>
            <a:solidFill>
              <a:srgbClr val="D72E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F0023B0-4739-BE09-18BE-761C85CD975A}"/>
              </a:ext>
            </a:extLst>
          </p:cNvPr>
          <p:cNvCxnSpPr>
            <a:cxnSpLocks/>
          </p:cNvCxnSpPr>
          <p:nvPr/>
        </p:nvCxnSpPr>
        <p:spPr>
          <a:xfrm flipV="1">
            <a:off x="1267648" y="3522307"/>
            <a:ext cx="0" cy="794794"/>
          </a:xfrm>
          <a:prstGeom prst="straightConnector1">
            <a:avLst/>
          </a:prstGeom>
          <a:ln>
            <a:solidFill>
              <a:srgbClr val="D72E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24D7355-7155-B87A-97E1-B2E1EF172CF6}"/>
              </a:ext>
            </a:extLst>
          </p:cNvPr>
          <p:cNvGrpSpPr/>
          <p:nvPr/>
        </p:nvGrpSpPr>
        <p:grpSpPr>
          <a:xfrm>
            <a:off x="1078873" y="905179"/>
            <a:ext cx="2193255" cy="2899016"/>
            <a:chOff x="1078873" y="905179"/>
            <a:chExt cx="2193255" cy="2899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067E97E-91CD-4435-3705-F720E77712FF}"/>
                    </a:ext>
                  </a:extLst>
                </p:cNvPr>
                <p:cNvSpPr txBox="1"/>
                <p:nvPr/>
              </p:nvSpPr>
              <p:spPr>
                <a:xfrm>
                  <a:off x="1980621" y="905179"/>
                  <a:ext cx="129150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𝑘𝑣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067E97E-91CD-4435-3705-F720E7771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621" y="905179"/>
                  <a:ext cx="1291507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2941" r="-3922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01AA8BC-24C9-45A1-86BF-3C688B6E9B8E}"/>
                </a:ext>
              </a:extLst>
            </p:cNvPr>
            <p:cNvCxnSpPr/>
            <p:nvPr/>
          </p:nvCxnSpPr>
          <p:spPr>
            <a:xfrm>
              <a:off x="1078873" y="3684148"/>
              <a:ext cx="725069" cy="0"/>
            </a:xfrm>
            <a:prstGeom prst="line">
              <a:avLst/>
            </a:prstGeom>
            <a:ln w="12700">
              <a:solidFill>
                <a:srgbClr val="D72E2E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5B0A9B0-C72E-7AF2-C1B9-5256A0E7B5D6}"/>
                    </a:ext>
                  </a:extLst>
                </p:cNvPr>
                <p:cNvSpPr txBox="1"/>
                <p:nvPr/>
              </p:nvSpPr>
              <p:spPr>
                <a:xfrm>
                  <a:off x="1848483" y="3527196"/>
                  <a:ext cx="7523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D72E2E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D72E2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D72E2E"/>
                            </a:solidFill>
                            <a:latin typeface="Cambria Math" panose="02040503050406030204" pitchFamily="18" charset="0"/>
                          </a:rPr>
                          <m:t>𝑘𝑣</m:t>
                        </m:r>
                      </m:oMath>
                    </m:oMathPara>
                  </a14:m>
                  <a:endParaRPr lang="en-US" dirty="0">
                    <a:solidFill>
                      <a:srgbClr val="D72E2E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5B0A9B0-C72E-7AF2-C1B9-5256A0E7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83" y="3527196"/>
                  <a:ext cx="75238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" r="-666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DC1E9E5-4E16-080E-2BC7-6F011AADF5B7}"/>
              </a:ext>
            </a:extLst>
          </p:cNvPr>
          <p:cNvGrpSpPr/>
          <p:nvPr/>
        </p:nvGrpSpPr>
        <p:grpSpPr>
          <a:xfrm>
            <a:off x="1071427" y="905178"/>
            <a:ext cx="6476265" cy="2304873"/>
            <a:chOff x="1071427" y="905178"/>
            <a:chExt cx="6476265" cy="2304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7BDB0F6-290F-1253-B894-9EA2CAA45CF1}"/>
                    </a:ext>
                  </a:extLst>
                </p:cNvPr>
                <p:cNvSpPr txBox="1"/>
                <p:nvPr/>
              </p:nvSpPr>
              <p:spPr>
                <a:xfrm>
                  <a:off x="6256185" y="905178"/>
                  <a:ext cx="129150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𝑘𝑣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7BDB0F6-290F-1253-B894-9EA2CAA45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185" y="905178"/>
                  <a:ext cx="1291507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2913" r="-3883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4AD21DE-C9A2-B440-5842-843372BB9CF1}"/>
                </a:ext>
              </a:extLst>
            </p:cNvPr>
            <p:cNvGrpSpPr/>
            <p:nvPr/>
          </p:nvGrpSpPr>
          <p:grpSpPr>
            <a:xfrm>
              <a:off x="1071427" y="2933052"/>
              <a:ext cx="1521995" cy="276999"/>
              <a:chOff x="1071427" y="3554725"/>
              <a:chExt cx="1521995" cy="276999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56413DE-91D8-51F8-AB91-B795BD400168}"/>
                  </a:ext>
                </a:extLst>
              </p:cNvPr>
              <p:cNvCxnSpPr/>
              <p:nvPr/>
            </p:nvCxnSpPr>
            <p:spPr>
              <a:xfrm>
                <a:off x="1071427" y="3711677"/>
                <a:ext cx="725069" cy="0"/>
              </a:xfrm>
              <a:prstGeom prst="line">
                <a:avLst/>
              </a:prstGeom>
              <a:ln w="12700">
                <a:solidFill>
                  <a:srgbClr val="3382BA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1B4990-B4EA-B388-2F36-D602C4C95293}"/>
                      </a:ext>
                    </a:extLst>
                  </p:cNvPr>
                  <p:cNvSpPr txBox="1"/>
                  <p:nvPr/>
                </p:nvSpPr>
                <p:spPr>
                  <a:xfrm>
                    <a:off x="1841037" y="3554725"/>
                    <a:ext cx="7523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3382BA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rgbClr val="3382B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3382BA"/>
                              </a:solidFill>
                              <a:latin typeface="Cambria Math" panose="02040503050406030204" pitchFamily="18" charset="0"/>
                            </a:rPr>
                            <m:t>𝑘𝑣</m:t>
                          </m:r>
                        </m:oMath>
                      </m:oMathPara>
                    </a14:m>
                    <a:endParaRPr lang="en-US" dirty="0">
                      <a:solidFill>
                        <a:srgbClr val="3382B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1B4990-B4EA-B388-2F36-D602C4C95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1037" y="3554725"/>
                    <a:ext cx="75238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279" r="-6557" b="-869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7C1D3C7-8C41-3AF0-4DD1-4EFE1CC10EAD}"/>
              </a:ext>
            </a:extLst>
          </p:cNvPr>
          <p:cNvCxnSpPr>
            <a:cxnSpLocks/>
          </p:cNvCxnSpPr>
          <p:nvPr/>
        </p:nvCxnSpPr>
        <p:spPr>
          <a:xfrm flipV="1">
            <a:off x="1638550" y="3163301"/>
            <a:ext cx="0" cy="1139626"/>
          </a:xfrm>
          <a:prstGeom prst="straightConnector1">
            <a:avLst/>
          </a:prstGeom>
          <a:ln>
            <a:solidFill>
              <a:srgbClr val="3382B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E1BEDB5-18AD-A8F4-C474-EEBD39B2F767}"/>
              </a:ext>
            </a:extLst>
          </p:cNvPr>
          <p:cNvCxnSpPr>
            <a:cxnSpLocks/>
          </p:cNvCxnSpPr>
          <p:nvPr/>
        </p:nvCxnSpPr>
        <p:spPr>
          <a:xfrm flipV="1">
            <a:off x="1720611" y="2919132"/>
            <a:ext cx="0" cy="1390882"/>
          </a:xfrm>
          <a:prstGeom prst="straightConnector1">
            <a:avLst/>
          </a:prstGeom>
          <a:ln>
            <a:solidFill>
              <a:srgbClr val="3382B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61FA2CF-0C7E-EDA1-9843-92FD225F69CA}"/>
              </a:ext>
            </a:extLst>
          </p:cNvPr>
          <p:cNvSpPr txBox="1"/>
          <p:nvPr/>
        </p:nvSpPr>
        <p:spPr>
          <a:xfrm>
            <a:off x="532606" y="4806394"/>
            <a:ext cx="4828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Grimm et al. (1994),  </a:t>
            </a:r>
            <a:r>
              <a:rPr lang="en-US" sz="1400" dirty="0" err="1"/>
              <a:t>Söding</a:t>
            </a:r>
            <a:r>
              <a:rPr lang="en-US" sz="1400" dirty="0"/>
              <a:t> et al. (1997)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CE06C3E-8649-5FB9-DDB0-6E6541B5FAAA}"/>
                  </a:ext>
                </a:extLst>
              </p:cNvPr>
              <p:cNvSpPr txBox="1"/>
              <p:nvPr/>
            </p:nvSpPr>
            <p:spPr>
              <a:xfrm>
                <a:off x="4842130" y="3164346"/>
                <a:ext cx="3932664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Counter-propagating beams at four different frequencies (2 each side)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 err="1"/>
                  <a:t>Bichromatic</a:t>
                </a:r>
                <a:r>
                  <a:rPr lang="en-US" b="0" dirty="0"/>
                  <a:t> detuning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sets the modulation rate  </a:t>
                </a: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CE06C3E-8649-5FB9-DDB0-6E6541B5F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130" y="3164346"/>
                <a:ext cx="3932664" cy="1277273"/>
              </a:xfrm>
              <a:prstGeom prst="rect">
                <a:avLst/>
              </a:prstGeom>
              <a:blipFill>
                <a:blip r:embed="rId13"/>
                <a:stretch>
                  <a:fillRect l="-968" t="-1980" r="-645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E15E4E8-3A58-9EFF-25ED-ABEBDD2C7924}"/>
              </a:ext>
            </a:extLst>
          </p:cNvPr>
          <p:cNvSpPr txBox="1"/>
          <p:nvPr/>
        </p:nvSpPr>
        <p:spPr>
          <a:xfrm>
            <a:off x="599147" y="2662720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Lab frame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C38A1F-5A1E-3F1F-63D1-3D4F66EEB67A}"/>
              </a:ext>
            </a:extLst>
          </p:cNvPr>
          <p:cNvGrpSpPr/>
          <p:nvPr/>
        </p:nvGrpSpPr>
        <p:grpSpPr>
          <a:xfrm>
            <a:off x="2928981" y="2668801"/>
            <a:ext cx="1699504" cy="1751856"/>
            <a:chOff x="2928981" y="2572159"/>
            <a:chExt cx="1699504" cy="1751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09991B-116E-77E0-AC8B-F24A3DB248DC}"/>
                </a:ext>
              </a:extLst>
            </p:cNvPr>
            <p:cNvGrpSpPr/>
            <p:nvPr/>
          </p:nvGrpSpPr>
          <p:grpSpPr>
            <a:xfrm>
              <a:off x="3491799" y="3149187"/>
              <a:ext cx="1051879" cy="1174828"/>
              <a:chOff x="7556350" y="991375"/>
              <a:chExt cx="1051879" cy="1174828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AD3EC2BD-5ACE-CCB0-A020-D97EFFD5A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6350" y="2056081"/>
                <a:ext cx="72506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37BB6A6-7ECC-CF05-0D4A-ABE6543E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6350" y="1151727"/>
                <a:ext cx="72506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427AA11-64E8-AE8C-0C53-CF9EFC790C4F}"/>
                      </a:ext>
                    </a:extLst>
                  </p:cNvPr>
                  <p:cNvSpPr txBox="1"/>
                  <p:nvPr/>
                </p:nvSpPr>
                <p:spPr>
                  <a:xfrm>
                    <a:off x="8416703" y="1889204"/>
                    <a:ext cx="19152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CA1DDABF-2173-742C-A056-D28E5E241E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6703" y="1889204"/>
                    <a:ext cx="19152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0000" r="-3333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B06A620-A9E1-6958-7D2E-2D1E5F93E881}"/>
                      </a:ext>
                    </a:extLst>
                  </p:cNvPr>
                  <p:cNvSpPr txBox="1"/>
                  <p:nvPr/>
                </p:nvSpPr>
                <p:spPr>
                  <a:xfrm>
                    <a:off x="8416697" y="991375"/>
                    <a:ext cx="1653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C59A177-3420-1A16-C6D8-1BD0D0A2EB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6697" y="991375"/>
                    <a:ext cx="16536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3077"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253CDD-BB3B-7807-CED9-B907ACF82B0D}"/>
                </a:ext>
              </a:extLst>
            </p:cNvPr>
            <p:cNvSpPr txBox="1"/>
            <p:nvPr/>
          </p:nvSpPr>
          <p:spPr>
            <a:xfrm>
              <a:off x="2928981" y="2572159"/>
              <a:ext cx="16995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Atom’s rest frame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DC65279-F00D-602E-140F-93F010334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7964" y="3418578"/>
              <a:ext cx="0" cy="787707"/>
            </a:xfrm>
            <a:prstGeom prst="straightConnector1">
              <a:avLst/>
            </a:prstGeom>
            <a:ln>
              <a:solidFill>
                <a:srgbClr val="D72E2E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F1BE4F-E992-B36E-3824-1A9966B30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0025" y="3164346"/>
              <a:ext cx="0" cy="1049026"/>
            </a:xfrm>
            <a:prstGeom prst="straightConnector1">
              <a:avLst/>
            </a:prstGeom>
            <a:ln>
              <a:solidFill>
                <a:srgbClr val="D72E2E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600481-27D2-7958-919B-245820810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0927" y="3425665"/>
              <a:ext cx="0" cy="773533"/>
            </a:xfrm>
            <a:prstGeom prst="straightConnector1">
              <a:avLst/>
            </a:prstGeom>
            <a:ln>
              <a:solidFill>
                <a:srgbClr val="3382B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38D215-A5B4-FA95-1397-0D2C14D25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2988" y="3183005"/>
              <a:ext cx="0" cy="1023280"/>
            </a:xfrm>
            <a:prstGeom prst="straightConnector1">
              <a:avLst/>
            </a:prstGeom>
            <a:ln>
              <a:solidFill>
                <a:srgbClr val="3382B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DD48EC-BCBC-90A7-C4C4-F7B4464D818A}"/>
                </a:ext>
              </a:extLst>
            </p:cNvPr>
            <p:cNvCxnSpPr/>
            <p:nvPr/>
          </p:nvCxnSpPr>
          <p:spPr>
            <a:xfrm>
              <a:off x="3492485" y="3426542"/>
              <a:ext cx="72506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10E8DA-1E08-1652-E7F4-80F9467C3686}"/>
                </a:ext>
              </a:extLst>
            </p:cNvPr>
            <p:cNvCxnSpPr/>
            <p:nvPr/>
          </p:nvCxnSpPr>
          <p:spPr>
            <a:xfrm>
              <a:off x="3491798" y="3183005"/>
              <a:ext cx="72506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11ACE15-6E56-50E4-221D-B136C5FAA4F8}"/>
                    </a:ext>
                  </a:extLst>
                </p:cNvPr>
                <p:cNvSpPr txBox="1"/>
                <p:nvPr/>
              </p:nvSpPr>
              <p:spPr>
                <a:xfrm>
                  <a:off x="3017179" y="3324235"/>
                  <a:ext cx="4866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11ACE15-6E56-50E4-221D-B136C5FAA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7179" y="3324235"/>
                  <a:ext cx="486672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5128" r="-769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AA10BC4-6BE2-1436-BDEB-5846FEB6E2D1}"/>
                    </a:ext>
                  </a:extLst>
                </p:cNvPr>
                <p:cNvSpPr txBox="1"/>
                <p:nvPr/>
              </p:nvSpPr>
              <p:spPr>
                <a:xfrm>
                  <a:off x="3004062" y="3064413"/>
                  <a:ext cx="4866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AA10BC4-6BE2-1436-BDEB-5846FEB6E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062" y="3064413"/>
                  <a:ext cx="486672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5000" r="-5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1327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4">
                <a:extLst>
                  <a:ext uri="{FF2B5EF4-FFF2-40B4-BE49-F238E27FC236}">
                    <a16:creationId xmlns:a16="http://schemas.microsoft.com/office/drawing/2014/main" id="{4EAB76F8-890E-1360-A4AC-D763A00C1F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8776" y="235557"/>
                <a:ext cx="7707862" cy="488024"/>
              </a:xfrm>
            </p:spPr>
            <p:txBody>
              <a:bodyPr/>
              <a:lstStyle/>
              <a:p>
                <a:r>
                  <a:rPr lang="en-US" dirty="0"/>
                  <a:t>Tune 3 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4">
                <a:extLst>
                  <a:ext uri="{FF2B5EF4-FFF2-40B4-BE49-F238E27FC236}">
                    <a16:creationId xmlns:a16="http://schemas.microsoft.com/office/drawing/2014/main" id="{4EAB76F8-890E-1360-A4AC-D763A00C1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8776" y="235557"/>
                <a:ext cx="7707862" cy="488024"/>
              </a:xfrm>
              <a:blipFill>
                <a:blip r:embed="rId3"/>
                <a:stretch>
                  <a:fillRect l="-2303" t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91DC8420-E30F-09FC-1C0B-F77264750340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80469-A09E-6470-BCF1-5FEAD221AF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1" b="67790"/>
          <a:stretch/>
        </p:blipFill>
        <p:spPr>
          <a:xfrm>
            <a:off x="1848897" y="1087407"/>
            <a:ext cx="6346327" cy="129801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6FBF3-731A-CC5B-AD0D-7041E48721EF}"/>
              </a:ext>
            </a:extLst>
          </p:cNvPr>
          <p:cNvGrpSpPr/>
          <p:nvPr/>
        </p:nvGrpSpPr>
        <p:grpSpPr>
          <a:xfrm>
            <a:off x="2415745" y="923919"/>
            <a:ext cx="1929284" cy="293539"/>
            <a:chOff x="2415745" y="793291"/>
            <a:chExt cx="1929284" cy="29353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1210100-67C0-69BD-500E-DE8DB8BFB3DB}"/>
                </a:ext>
              </a:extLst>
            </p:cNvPr>
            <p:cNvCxnSpPr/>
            <p:nvPr/>
          </p:nvCxnSpPr>
          <p:spPr>
            <a:xfrm>
              <a:off x="2415745" y="1086830"/>
              <a:ext cx="1929284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A912132-D093-F373-0F04-63D47EC851E1}"/>
                    </a:ext>
                  </a:extLst>
                </p:cNvPr>
                <p:cNvSpPr txBox="1"/>
                <p:nvPr/>
              </p:nvSpPr>
              <p:spPr>
                <a:xfrm>
                  <a:off x="3099284" y="793291"/>
                  <a:ext cx="5622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A912132-D093-F373-0F04-63D47EC85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284" y="793291"/>
                  <a:ext cx="56220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522" r="-869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20CFDD-170F-6992-DB16-873CF43A2A7B}"/>
                  </a:ext>
                </a:extLst>
              </p:cNvPr>
              <p:cNvSpPr txBox="1"/>
              <p:nvPr/>
            </p:nvSpPr>
            <p:spPr>
              <a:xfrm>
                <a:off x="955675" y="2860920"/>
                <a:ext cx="7454795" cy="1542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Bichromatic</a:t>
                </a:r>
                <a:r>
                  <a:rPr lang="en-US" sz="2000" dirty="0"/>
                  <a:t> detuning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sets the modulation rate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Rabi frequency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/>
                  <a:t>proportional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𝑠𝑎𝑡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000" dirty="0"/>
                  <a:t>  (how much laser intensity / power do we need?)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Relative phase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dirty="0"/>
                  <a:t> (see </a:t>
                </a:r>
                <a:r>
                  <a:rPr lang="en-US" sz="2000" dirty="0">
                    <a:solidFill>
                      <a:srgbClr val="D72E2E"/>
                    </a:solidFill>
                  </a:rPr>
                  <a:t>red</a:t>
                </a:r>
                <a:r>
                  <a:rPr lang="en-US" sz="2000" dirty="0"/>
                  <a:t> before or after </a:t>
                </a:r>
                <a:r>
                  <a:rPr lang="en-US" sz="2000" dirty="0">
                    <a:solidFill>
                      <a:srgbClr val="3382BA"/>
                    </a:solidFill>
                  </a:rPr>
                  <a:t>blue</a:t>
                </a:r>
                <a:r>
                  <a:rPr lang="en-US" sz="2000" dirty="0"/>
                  <a:t>? by how long?)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20CFDD-170F-6992-DB16-873CF43A2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75" y="2860920"/>
                <a:ext cx="7454795" cy="1542282"/>
              </a:xfrm>
              <a:prstGeom prst="rect">
                <a:avLst/>
              </a:prstGeom>
              <a:blipFill>
                <a:blip r:embed="rId6"/>
                <a:stretch>
                  <a:fillRect l="-680" t="-245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800766-9D3C-6895-91ED-3073C1B31FBD}"/>
                  </a:ext>
                </a:extLst>
              </p:cNvPr>
              <p:cNvSpPr txBox="1"/>
              <p:nvPr/>
            </p:nvSpPr>
            <p:spPr>
              <a:xfrm>
                <a:off x="4572000" y="2253840"/>
                <a:ext cx="10404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800766-9D3C-6895-91ED-3073C1B31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53840"/>
                <a:ext cx="1040478" cy="369332"/>
              </a:xfrm>
              <a:prstGeom prst="rect">
                <a:avLst/>
              </a:prstGeom>
              <a:blipFill>
                <a:blip r:embed="rId7"/>
                <a:stretch>
                  <a:fillRect l="-4819" t="-6667" r="-241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1DFF71C-DB71-8F33-012C-F4DBCA2C525B}"/>
              </a:ext>
            </a:extLst>
          </p:cNvPr>
          <p:cNvSpPr txBox="1"/>
          <p:nvPr/>
        </p:nvSpPr>
        <p:spPr>
          <a:xfrm rot="16200000">
            <a:off x="1142860" y="14976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84785E-C3CC-E210-75C2-4D3C02C15CF5}"/>
                  </a:ext>
                </a:extLst>
              </p:cNvPr>
              <p:cNvSpPr txBox="1"/>
              <p:nvPr/>
            </p:nvSpPr>
            <p:spPr>
              <a:xfrm>
                <a:off x="1123463" y="1543781"/>
                <a:ext cx="4296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84785E-C3CC-E210-75C2-4D3C02C1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63" y="1543781"/>
                <a:ext cx="429605" cy="276999"/>
              </a:xfrm>
              <a:prstGeom prst="rect">
                <a:avLst/>
              </a:prstGeom>
              <a:blipFill>
                <a:blip r:embed="rId8"/>
                <a:stretch>
                  <a:fillRect l="-11429" r="-857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88C45C3-C516-7B11-57C0-0121CC06B87C}"/>
              </a:ext>
            </a:extLst>
          </p:cNvPr>
          <p:cNvGrpSpPr/>
          <p:nvPr/>
        </p:nvGrpSpPr>
        <p:grpSpPr>
          <a:xfrm>
            <a:off x="4246220" y="1376256"/>
            <a:ext cx="436852" cy="276999"/>
            <a:chOff x="4246220" y="1245628"/>
            <a:chExt cx="436852" cy="27699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2D084A9-05C2-3BEB-01CF-EE016D35F9E3}"/>
                </a:ext>
              </a:extLst>
            </p:cNvPr>
            <p:cNvCxnSpPr>
              <a:cxnSpLocks/>
            </p:cNvCxnSpPr>
            <p:nvPr/>
          </p:nvCxnSpPr>
          <p:spPr>
            <a:xfrm>
              <a:off x="4246220" y="1259328"/>
              <a:ext cx="436852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CFCF35-51D2-3BB6-2712-7F809F1EB1FA}"/>
                    </a:ext>
                  </a:extLst>
                </p:cNvPr>
                <p:cNvSpPr txBox="1"/>
                <p:nvPr/>
              </p:nvSpPr>
              <p:spPr>
                <a:xfrm>
                  <a:off x="4372954" y="1245628"/>
                  <a:ext cx="1833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CFCF35-51D2-3BB6-2712-7F809F1E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54" y="1245628"/>
                  <a:ext cx="18338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2666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 descr="A diagram of a black circle and red and blue waves&#10;&#10;Description automatically generated">
            <a:extLst>
              <a:ext uri="{FF2B5EF4-FFF2-40B4-BE49-F238E27FC236}">
                <a16:creationId xmlns:a16="http://schemas.microsoft.com/office/drawing/2014/main" id="{D2D3A7A1-98B4-B631-3A51-71E00AF42D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420" y="68606"/>
            <a:ext cx="3091288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6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9976FE68-BB6E-EA4C-BFE7-1856F408DFD3}"/>
                  </a:ext>
                </a:extLst>
              </p:cNvPr>
              <p:cNvSpPr/>
              <p:nvPr/>
            </p:nvSpPr>
            <p:spPr>
              <a:xfrm>
                <a:off x="746461" y="1018895"/>
                <a:ext cx="1967680" cy="940526"/>
              </a:xfrm>
              <a:prstGeom prst="parallelogram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4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Arial" panose="020B0604020202020204" pitchFamily="34" charset="0"/>
                  </a:rPr>
                  <a:t>, atom’s velocity, position, time</a:t>
                </a:r>
              </a:p>
            </p:txBody>
          </p:sp>
        </mc:Choice>
        <mc:Fallback xmlns=""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9976FE68-BB6E-EA4C-BFE7-1856F408D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61" y="1018895"/>
                <a:ext cx="1967680" cy="940526"/>
              </a:xfrm>
              <a:prstGeom prst="parallelogram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77F24D-5EAA-E348-9201-BDE076DB6DA4}"/>
              </a:ext>
            </a:extLst>
          </p:cNvPr>
          <p:cNvSpPr txBox="1"/>
          <p:nvPr/>
        </p:nvSpPr>
        <p:spPr>
          <a:xfrm>
            <a:off x="1443147" y="688913"/>
            <a:ext cx="87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FAD283-521E-964B-9850-D374AD05BAD5}"/>
              </a:ext>
            </a:extLst>
          </p:cNvPr>
          <p:cNvCxnSpPr/>
          <p:nvPr/>
        </p:nvCxnSpPr>
        <p:spPr>
          <a:xfrm>
            <a:off x="4717570" y="1489158"/>
            <a:ext cx="6492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F5B6C85-A2EC-AF4D-8644-6B2ED7FD5967}"/>
              </a:ext>
            </a:extLst>
          </p:cNvPr>
          <p:cNvSpPr/>
          <p:nvPr/>
        </p:nvSpPr>
        <p:spPr>
          <a:xfrm>
            <a:off x="5366816" y="1039437"/>
            <a:ext cx="1556493" cy="9405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Solve Master equation </a:t>
            </a:r>
          </a:p>
          <a:p>
            <a:pPr algn="ctr"/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QuTiP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C19B7F-F9E5-A94E-8375-B6986BD5926C}"/>
              </a:ext>
            </a:extLst>
          </p:cNvPr>
          <p:cNvCxnSpPr>
            <a:cxnSpLocks/>
          </p:cNvCxnSpPr>
          <p:nvPr/>
        </p:nvCxnSpPr>
        <p:spPr>
          <a:xfrm>
            <a:off x="6102690" y="1993027"/>
            <a:ext cx="0" cy="395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472926C-3BEB-1441-A19B-00149D3A06F2}"/>
                  </a:ext>
                </a:extLst>
              </p:cNvPr>
              <p:cNvSpPr/>
              <p:nvPr/>
            </p:nvSpPr>
            <p:spPr>
              <a:xfrm>
                <a:off x="5366814" y="2401927"/>
                <a:ext cx="1954615" cy="94052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Arial" panose="020B0604020202020204" pitchFamily="34" charset="0"/>
                  </a:rPr>
                  <a:t>Calculate force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)=ℏ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472926C-3BEB-1441-A19B-00149D3A0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814" y="2401927"/>
                <a:ext cx="1954615" cy="940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F54DA7-3928-D94A-97B3-820B26549D9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923309" y="1509700"/>
            <a:ext cx="5645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445DFF88-877D-AC4E-AE3B-34E502D34A21}"/>
                  </a:ext>
                </a:extLst>
              </p:cNvPr>
              <p:cNvSpPr/>
              <p:nvPr/>
            </p:nvSpPr>
            <p:spPr>
              <a:xfrm>
                <a:off x="7387204" y="1096657"/>
                <a:ext cx="1471749" cy="785001"/>
              </a:xfrm>
              <a:prstGeom prst="parallelogram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Arial" panose="020B0604020202020204" pitchFamily="34" charset="0"/>
                  </a:rPr>
                  <a:t>Density matrix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445DFF88-877D-AC4E-AE3B-34E502D34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204" y="1096657"/>
                <a:ext cx="1471749" cy="785001"/>
              </a:xfrm>
              <a:prstGeom prst="parallelogram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064D8D6-ED92-5B98-E519-576D5A2B1032}"/>
              </a:ext>
            </a:extLst>
          </p:cNvPr>
          <p:cNvGrpSpPr/>
          <p:nvPr/>
        </p:nvGrpSpPr>
        <p:grpSpPr>
          <a:xfrm>
            <a:off x="2596575" y="1018895"/>
            <a:ext cx="2120995" cy="2138168"/>
            <a:chOff x="2596575" y="1018895"/>
            <a:chExt cx="2120995" cy="213816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7229480-000C-D645-A743-FDAB92277AB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2596575" y="1489158"/>
              <a:ext cx="649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AAB7F2-11FC-A64D-B9D4-3C65DBACCDED}"/>
                </a:ext>
              </a:extLst>
            </p:cNvPr>
            <p:cNvSpPr/>
            <p:nvPr/>
          </p:nvSpPr>
          <p:spPr>
            <a:xfrm>
              <a:off x="3245821" y="1018895"/>
              <a:ext cx="1471749" cy="94052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panose="020B0604020202020204" pitchFamily="34" charset="0"/>
                </a:rPr>
                <a:t>2x2 Hamiltonian with RWA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70CE46-B990-A046-9721-70BEEF3EA791}"/>
                </a:ext>
              </a:extLst>
            </p:cNvPr>
            <p:cNvCxnSpPr>
              <a:cxnSpLocks/>
            </p:cNvCxnSpPr>
            <p:nvPr/>
          </p:nvCxnSpPr>
          <p:spPr>
            <a:xfrm>
              <a:off x="3995216" y="1959421"/>
              <a:ext cx="0" cy="395836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Parallelogram 22">
                  <a:extLst>
                    <a:ext uri="{FF2B5EF4-FFF2-40B4-BE49-F238E27FC236}">
                      <a16:creationId xmlns:a16="http://schemas.microsoft.com/office/drawing/2014/main" id="{CE96C828-99BB-3147-97F1-A6B4A1006AED}"/>
                    </a:ext>
                  </a:extLst>
                </p:cNvPr>
                <p:cNvSpPr/>
                <p:nvPr/>
              </p:nvSpPr>
              <p:spPr>
                <a:xfrm>
                  <a:off x="3071658" y="2372062"/>
                  <a:ext cx="1576702" cy="785001"/>
                </a:xfrm>
                <a:prstGeom prst="parallelogram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0" dirty="0">
                      <a:latin typeface="Source Sans Pro" panose="020B0503030403020204" pitchFamily="34" charset="0"/>
                      <a:ea typeface="Source Sans Pro" panose="020B0503030403020204" pitchFamily="34" charset="0"/>
                      <a:cs typeface="Arial" panose="020B0604020202020204" pitchFamily="34" charset="0"/>
                    </a:rPr>
                    <a:t>Hamiltonian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Parallelogram 22">
                  <a:extLst>
                    <a:ext uri="{FF2B5EF4-FFF2-40B4-BE49-F238E27FC236}">
                      <a16:creationId xmlns:a16="http://schemas.microsoft.com/office/drawing/2014/main" id="{CE96C828-99BB-3147-97F1-A6B4A1006A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1658" y="2372062"/>
                  <a:ext cx="1576702" cy="785001"/>
                </a:xfrm>
                <a:prstGeom prst="parallelogram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F13940-4927-BC45-A79D-26CC85355B73}"/>
              </a:ext>
            </a:extLst>
          </p:cNvPr>
          <p:cNvCxnSpPr>
            <a:cxnSpLocks/>
          </p:cNvCxnSpPr>
          <p:nvPr/>
        </p:nvCxnSpPr>
        <p:spPr>
          <a:xfrm flipV="1">
            <a:off x="4550235" y="2829661"/>
            <a:ext cx="816580" cy="395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636479-4F50-BE43-B21C-1E27C50D0570}"/>
              </a:ext>
            </a:extLst>
          </p:cNvPr>
          <p:cNvCxnSpPr>
            <a:cxnSpLocks/>
            <a:stCxn id="17" idx="3"/>
            <a:endCxn id="14" idx="3"/>
          </p:cNvCxnSpPr>
          <p:nvPr/>
        </p:nvCxnSpPr>
        <p:spPr>
          <a:xfrm flipH="1">
            <a:off x="7321429" y="1881658"/>
            <a:ext cx="703524" cy="99053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03CA51-0F68-3844-ACDF-ED645BB6F834}"/>
              </a:ext>
            </a:extLst>
          </p:cNvPr>
          <p:cNvCxnSpPr>
            <a:cxnSpLocks/>
          </p:cNvCxnSpPr>
          <p:nvPr/>
        </p:nvCxnSpPr>
        <p:spPr>
          <a:xfrm>
            <a:off x="6344121" y="3342453"/>
            <a:ext cx="0" cy="395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D3DAB3FA-DEC0-8D49-B5AD-4FF5D0BD38B5}"/>
                  </a:ext>
                </a:extLst>
              </p:cNvPr>
              <p:cNvSpPr/>
              <p:nvPr/>
            </p:nvSpPr>
            <p:spPr>
              <a:xfrm>
                <a:off x="5346921" y="3764417"/>
                <a:ext cx="2040280" cy="785001"/>
              </a:xfrm>
              <a:prstGeom prst="parallelogram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Arial" panose="020B0604020202020204" pitchFamily="34" charset="0"/>
                  </a:rPr>
                  <a:t>Force on atom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4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D3DAB3FA-DEC0-8D49-B5AD-4FF5D0BD3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21" y="3764417"/>
                <a:ext cx="2040280" cy="785001"/>
              </a:xfrm>
              <a:prstGeom prst="parallelogram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B28CB11-29C9-9D4E-B6BE-F1CC34FF20D0}"/>
              </a:ext>
            </a:extLst>
          </p:cNvPr>
          <p:cNvSpPr txBox="1"/>
          <p:nvPr/>
        </p:nvSpPr>
        <p:spPr>
          <a:xfrm>
            <a:off x="5958998" y="4549418"/>
            <a:ext cx="87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D5A33-FA97-AB49-B854-4AA6F6A061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4B21DD-269E-B945-AB26-866178F62EC7}"/>
              </a:ext>
            </a:extLst>
          </p:cNvPr>
          <p:cNvSpPr txBox="1"/>
          <p:nvPr/>
        </p:nvSpPr>
        <p:spPr>
          <a:xfrm>
            <a:off x="471040" y="4673445"/>
            <a:ext cx="518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QuTiP</a:t>
            </a:r>
            <a:r>
              <a: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: Quantum Toolbox in Python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Johansson et al. (2012) &amp; Johansson et al. (2013)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982CBEF-96EF-D94A-9B9A-5D147D09222A}"/>
                  </a:ext>
                </a:extLst>
              </p:cNvPr>
              <p:cNvSpPr/>
              <p:nvPr/>
            </p:nvSpPr>
            <p:spPr>
              <a:xfrm>
                <a:off x="874307" y="3521246"/>
                <a:ext cx="3444536" cy="895073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acc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C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</m:oMath>
                </a14:m>
                <a:r>
                  <a:rPr lang="en-US" sz="16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C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)]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982CBEF-96EF-D94A-9B9A-5D147D092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07" y="3521246"/>
                <a:ext cx="3444536" cy="89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584D369-4729-E2BA-8E7E-265894C8E606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F969BE0-2EB5-C3BD-A6E7-B6179FEE0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108334"/>
            <a:ext cx="7707862" cy="488024"/>
          </a:xfrm>
        </p:spPr>
        <p:txBody>
          <a:bodyPr/>
          <a:lstStyle/>
          <a:p>
            <a:r>
              <a:rPr lang="en-US" dirty="0"/>
              <a:t>Calculate force numerically (Python)</a:t>
            </a:r>
          </a:p>
        </p:txBody>
      </p:sp>
    </p:spTree>
    <p:extLst>
      <p:ext uri="{BB962C8B-B14F-4D97-AF65-F5344CB8AC3E}">
        <p14:creationId xmlns:p14="http://schemas.microsoft.com/office/powerpoint/2010/main" val="100974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28" grpId="0" animBg="1"/>
      <p:bldP spid="29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49FE-C870-1C46-8DAA-41137172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Maximize force over a large velocity range (model)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5C3B41-5CCD-A74A-9974-3C777B0B9D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34977" y="1174137"/>
                <a:ext cx="3776783" cy="2795225"/>
              </a:xfrm>
            </p:spPr>
            <p:txBody>
              <a:bodyPr>
                <a:noAutofit/>
              </a:bodyPr>
              <a:lstStyle/>
              <a:p>
                <a:pPr marL="0" indent="0"/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Large force not limited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3/2</m:t>
                        </m:r>
                      </m:e>
                    </m:ra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≈1.22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Relative phase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0" indent="0"/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0" indent="0" algn="ctr"/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5C3B41-5CCD-A74A-9974-3C777B0B9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34977" y="1174137"/>
                <a:ext cx="3776783" cy="2795225"/>
              </a:xfrm>
              <a:blipFill>
                <a:blip r:embed="rId3"/>
                <a:stretch>
                  <a:fillRect l="-4362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83AFA-51F6-5C4B-B817-DB85A8729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13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482AC9-5EE3-6F4F-9632-148DA42C9E92}"/>
                  </a:ext>
                </a:extLst>
              </p:cNvPr>
              <p:cNvSpPr/>
              <p:nvPr/>
            </p:nvSpPr>
            <p:spPr>
              <a:xfrm>
                <a:off x="6198297" y="2501158"/>
                <a:ext cx="1774717" cy="7944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𝐵𝐶𝐹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482AC9-5EE3-6F4F-9632-148DA42C9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297" y="2501158"/>
                <a:ext cx="1774717" cy="79444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AAF1CD7-1CA2-780A-EC5B-C28AD5572EB3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673F6-35FC-5ACF-E1D1-890E59954FB6}"/>
              </a:ext>
            </a:extLst>
          </p:cNvPr>
          <p:cNvSpPr txBox="1"/>
          <p:nvPr/>
        </p:nvSpPr>
        <p:spPr>
          <a:xfrm>
            <a:off x="532606" y="4806394"/>
            <a:ext cx="48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TN*</a:t>
            </a:r>
            <a:r>
              <a:rPr lang="en-US" sz="1200" dirty="0"/>
              <a:t>, Liu, Raghuram &amp; </a:t>
            </a:r>
            <a:r>
              <a:rPr lang="en-US" sz="1200" dirty="0" err="1"/>
              <a:t>Hollberg</a:t>
            </a:r>
            <a:r>
              <a:rPr lang="en-US" sz="1200" dirty="0"/>
              <a:t>, </a:t>
            </a:r>
            <a:r>
              <a:rPr lang="en-US" sz="1200" i="1" dirty="0"/>
              <a:t>PRA</a:t>
            </a:r>
            <a:r>
              <a:rPr lang="en-US" sz="1200" dirty="0"/>
              <a:t>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A8F8A-FF91-CA15-2FAF-99253D2CC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66" y="1256443"/>
            <a:ext cx="4215613" cy="328387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6D84A6F-6445-02E7-85CF-78A62454EB71}"/>
              </a:ext>
            </a:extLst>
          </p:cNvPr>
          <p:cNvGrpSpPr/>
          <p:nvPr/>
        </p:nvGrpSpPr>
        <p:grpSpPr>
          <a:xfrm>
            <a:off x="955675" y="976185"/>
            <a:ext cx="3842356" cy="462197"/>
            <a:chOff x="955675" y="976185"/>
            <a:chExt cx="3842356" cy="46219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562F3C0-D9C1-BFA4-31E9-4904A647FFB9}"/>
                </a:ext>
              </a:extLst>
            </p:cNvPr>
            <p:cNvCxnSpPr/>
            <p:nvPr/>
          </p:nvCxnSpPr>
          <p:spPr>
            <a:xfrm>
              <a:off x="1160980" y="1438382"/>
              <a:ext cx="3637051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CF1C466-BBD1-C413-8C89-42789D856B63}"/>
                    </a:ext>
                  </a:extLst>
                </p:cNvPr>
                <p:cNvSpPr txBox="1"/>
                <p:nvPr/>
              </p:nvSpPr>
              <p:spPr>
                <a:xfrm>
                  <a:off x="955675" y="976185"/>
                  <a:ext cx="11848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≈90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CF1C466-BBD1-C413-8C89-42789D856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675" y="976185"/>
                  <a:ext cx="118487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255" r="-1064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A7DC033-05A2-7A95-8BFF-D57617D8D301}"/>
              </a:ext>
            </a:extLst>
          </p:cNvPr>
          <p:cNvSpPr txBox="1"/>
          <p:nvPr/>
        </p:nvSpPr>
        <p:spPr>
          <a:xfrm>
            <a:off x="5034337" y="21164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16D38F-DE7C-B258-40AB-4206EEE6F49D}"/>
                  </a:ext>
                </a:extLst>
              </p:cNvPr>
              <p:cNvSpPr txBox="1"/>
              <p:nvPr/>
            </p:nvSpPr>
            <p:spPr>
              <a:xfrm>
                <a:off x="5190202" y="3616907"/>
                <a:ext cx="3821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Broad velocity range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(velocity range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16D38F-DE7C-B258-40AB-4206EEE6F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202" y="3616907"/>
                <a:ext cx="3821558" cy="707886"/>
              </a:xfrm>
              <a:prstGeom prst="rect">
                <a:avLst/>
              </a:prstGeom>
              <a:blipFill>
                <a:blip r:embed="rId7"/>
                <a:stretch>
                  <a:fillRect l="-1656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3CB0460-2DD1-46DF-7832-8937650C72A9}"/>
              </a:ext>
            </a:extLst>
          </p:cNvPr>
          <p:cNvGrpSpPr/>
          <p:nvPr/>
        </p:nvGrpSpPr>
        <p:grpSpPr>
          <a:xfrm>
            <a:off x="2032571" y="3614791"/>
            <a:ext cx="1820238" cy="413192"/>
            <a:chOff x="2032571" y="3614791"/>
            <a:chExt cx="1820238" cy="41319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DCEF69-5A2F-8D39-D45D-DA1BD66121A7}"/>
                </a:ext>
              </a:extLst>
            </p:cNvPr>
            <p:cNvCxnSpPr>
              <a:cxnSpLocks/>
            </p:cNvCxnSpPr>
            <p:nvPr/>
          </p:nvCxnSpPr>
          <p:spPr>
            <a:xfrm>
              <a:off x="2032571" y="3614791"/>
              <a:ext cx="1820238" cy="0"/>
            </a:xfrm>
            <a:prstGeom prst="line">
              <a:avLst/>
            </a:prstGeom>
            <a:ln w="19050">
              <a:prstDash val="solid"/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471112-BB35-5F85-C77E-391D61C453E1}"/>
                    </a:ext>
                  </a:extLst>
                </p:cNvPr>
                <p:cNvSpPr txBox="1"/>
                <p:nvPr/>
              </p:nvSpPr>
              <p:spPr>
                <a:xfrm>
                  <a:off x="2293782" y="3630887"/>
                  <a:ext cx="1362232" cy="3970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≈7.6</m:t>
                      </m:r>
                    </m:oMath>
                  </a14:m>
                  <a:r>
                    <a:rPr lang="en-US" dirty="0"/>
                    <a:t> m/s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471112-BB35-5F85-C77E-391D61C45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3782" y="3630887"/>
                  <a:ext cx="1362232" cy="397096"/>
                </a:xfrm>
                <a:prstGeom prst="rect">
                  <a:avLst/>
                </a:prstGeom>
                <a:blipFill>
                  <a:blip r:embed="rId8"/>
                  <a:stretch>
                    <a:fillRect l="-5556" t="-3125" r="-10185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C5AE5DE-4C9F-63B7-9BE7-3B3F47BB7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666" y="1253184"/>
            <a:ext cx="4215613" cy="32838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5AD7CF-0104-9B0E-2805-B70A494F6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128" y="1249925"/>
            <a:ext cx="4215614" cy="3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45241"/>
            <a:ext cx="7707862" cy="484632"/>
          </a:xfrm>
        </p:spPr>
        <p:txBody>
          <a:bodyPr/>
          <a:lstStyle/>
          <a:p>
            <a:r>
              <a:rPr lang="en-US" dirty="0"/>
              <a:t>Slow then trap atoms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929160-2F44-DC98-E3EE-D3069655F37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60CB5-0A93-2F3A-965F-6EA3254C24B9}"/>
              </a:ext>
            </a:extLst>
          </p:cNvPr>
          <p:cNvSpPr txBox="1"/>
          <p:nvPr/>
        </p:nvSpPr>
        <p:spPr>
          <a:xfrm>
            <a:off x="532606" y="4806394"/>
            <a:ext cx="48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TN*</a:t>
            </a:r>
            <a:r>
              <a:rPr lang="en-US" sz="1200" dirty="0"/>
              <a:t>, Liu, Raghuram &amp; </a:t>
            </a:r>
            <a:r>
              <a:rPr lang="en-US" sz="1200" dirty="0" err="1"/>
              <a:t>Hollberg</a:t>
            </a:r>
            <a:r>
              <a:rPr lang="en-US" sz="1200" dirty="0"/>
              <a:t>, </a:t>
            </a:r>
            <a:r>
              <a:rPr lang="en-US" sz="1200" i="1" dirty="0"/>
              <a:t>PRA</a:t>
            </a:r>
            <a:r>
              <a:rPr lang="en-US" sz="1200" dirty="0"/>
              <a:t>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E90CE3-DCEE-7961-F4BA-C31816A93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5" t="4112" r="11650" b="52359"/>
          <a:stretch/>
        </p:blipFill>
        <p:spPr>
          <a:xfrm>
            <a:off x="812542" y="866544"/>
            <a:ext cx="4157599" cy="1495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BF37B-FE9E-9B33-7A97-550DCF08D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471"/>
          <a:stretch/>
        </p:blipFill>
        <p:spPr>
          <a:xfrm>
            <a:off x="623140" y="2270705"/>
            <a:ext cx="8028933" cy="2295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C025E8-F997-1CFF-F005-8B1D1E351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150" y="1799755"/>
            <a:ext cx="1244437" cy="94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0444DC-B698-E4E2-C779-564BA67CBD90}"/>
                  </a:ext>
                </a:extLst>
              </p:cNvPr>
              <p:cNvSpPr txBox="1"/>
              <p:nvPr/>
            </p:nvSpPr>
            <p:spPr>
              <a:xfrm>
                <a:off x="5212691" y="477854"/>
                <a:ext cx="390889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Counter-propagating laser beams at 556 nm (green)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Slow atoms from velocities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200 m/s to 5 m/s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0444DC-B698-E4E2-C779-564BA67CB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691" y="477854"/>
                <a:ext cx="3908896" cy="1323439"/>
              </a:xfrm>
              <a:prstGeom prst="rect">
                <a:avLst/>
              </a:prstGeom>
              <a:blipFill>
                <a:blip r:embed="rId6"/>
                <a:stretch>
                  <a:fillRect l="-1294" t="-1905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979E34A-AB24-50F5-AA4D-1FAA0F904104}"/>
              </a:ext>
            </a:extLst>
          </p:cNvPr>
          <p:cNvGrpSpPr/>
          <p:nvPr/>
        </p:nvGrpSpPr>
        <p:grpSpPr>
          <a:xfrm>
            <a:off x="1484940" y="614793"/>
            <a:ext cx="6635533" cy="3913914"/>
            <a:chOff x="1484940" y="648315"/>
            <a:chExt cx="6635533" cy="3913914"/>
          </a:xfrm>
        </p:grpSpPr>
        <p:pic>
          <p:nvPicPr>
            <p:cNvPr id="1026" name="Picture 2" descr="Do airplane contrails add to climate change? Yes, and the problem is about  to get worse.">
              <a:extLst>
                <a:ext uri="{FF2B5EF4-FFF2-40B4-BE49-F238E27FC236}">
                  <a16:creationId xmlns:a16="http://schemas.microsoft.com/office/drawing/2014/main" id="{7A443AC6-26F2-9AC8-F8D7-AD0F1CF69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940" y="648315"/>
              <a:ext cx="6635533" cy="391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D139C59-D1C6-3F2B-51BD-7D0E4F9BF0BB}"/>
                    </a:ext>
                  </a:extLst>
                </p:cNvPr>
                <p:cNvSpPr txBox="1"/>
                <p:nvPr/>
              </p:nvSpPr>
              <p:spPr>
                <a:xfrm>
                  <a:off x="1716712" y="777521"/>
                  <a:ext cx="411522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200 m/s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dirty="0">
                      <a:solidFill>
                        <a:schemeClr val="bg1"/>
                      </a:solidFill>
                    </a:rPr>
                    <a:t> 450 mph</a:t>
                  </a:r>
                </a:p>
                <a:p>
                  <a:r>
                    <a:rPr lang="en-US" dirty="0">
                      <a:solidFill>
                        <a:schemeClr val="bg1"/>
                      </a:solidFill>
                    </a:rPr>
                    <a:t>Commercial airplanes speed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dirty="0">
                      <a:solidFill>
                        <a:schemeClr val="bg1"/>
                      </a:solidFill>
                    </a:rPr>
                    <a:t> 550 mph 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D139C59-D1C6-3F2B-51BD-7D0E4F9BF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712" y="777521"/>
                  <a:ext cx="4115229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1231" t="-3846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4F8CD-6DD8-4E2D-4BA9-AB6FEB242CA5}"/>
                  </a:ext>
                </a:extLst>
              </p:cNvPr>
              <p:cNvSpPr txBox="1"/>
              <p:nvPr/>
            </p:nvSpPr>
            <p:spPr>
              <a:xfrm>
                <a:off x="1716712" y="3681857"/>
                <a:ext cx="4403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Stopping distance for atoms = 33 cm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 ft)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4F8CD-6DD8-4E2D-4BA9-AB6FEB242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712" y="3681857"/>
                <a:ext cx="4403770" cy="369332"/>
              </a:xfrm>
              <a:prstGeom prst="rect">
                <a:avLst/>
              </a:prstGeom>
              <a:blipFill>
                <a:blip r:embed="rId9"/>
                <a:stretch>
                  <a:fillRect l="-1153" t="-3226" r="-288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31DD19-122D-D35E-8D76-DEE6BB2F73BD}"/>
                  </a:ext>
                </a:extLst>
              </p:cNvPr>
              <p:cNvSpPr txBox="1"/>
              <p:nvPr/>
            </p:nvSpPr>
            <p:spPr>
              <a:xfrm>
                <a:off x="1716712" y="4003462"/>
                <a:ext cx="2412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Deceleration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6,000g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31DD19-122D-D35E-8D76-DEE6BB2F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712" y="4003462"/>
                <a:ext cx="2412840" cy="369332"/>
              </a:xfrm>
              <a:prstGeom prst="rect">
                <a:avLst/>
              </a:prstGeom>
              <a:blipFill>
                <a:blip r:embed="rId10"/>
                <a:stretch>
                  <a:fillRect l="-2105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8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929160-2F44-DC98-E3EE-D3069655F37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60CB5-0A93-2F3A-965F-6EA3254C24B9}"/>
              </a:ext>
            </a:extLst>
          </p:cNvPr>
          <p:cNvSpPr txBox="1"/>
          <p:nvPr/>
        </p:nvSpPr>
        <p:spPr>
          <a:xfrm>
            <a:off x="532606" y="4806394"/>
            <a:ext cx="48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TN*</a:t>
            </a:r>
            <a:r>
              <a:rPr lang="en-US" sz="1200" dirty="0"/>
              <a:t>, Liu, Raghuram &amp; </a:t>
            </a:r>
            <a:r>
              <a:rPr lang="en-US" sz="1200" dirty="0" err="1"/>
              <a:t>Hollberg</a:t>
            </a:r>
            <a:r>
              <a:rPr lang="en-US" sz="1200" dirty="0"/>
              <a:t>, </a:t>
            </a:r>
            <a:r>
              <a:rPr lang="en-US" sz="1200" i="1" dirty="0"/>
              <a:t>PRA</a:t>
            </a:r>
            <a:r>
              <a:rPr lang="en-US" sz="1200" dirty="0"/>
              <a:t> (2021)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3C8D8E-8B73-870D-0EAB-A695A760F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71"/>
          <a:stretch/>
        </p:blipFill>
        <p:spPr>
          <a:xfrm>
            <a:off x="530807" y="162717"/>
            <a:ext cx="5582012" cy="1595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2A251-407C-E926-6A73-C6A14621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22" y="2277660"/>
            <a:ext cx="5686979" cy="23660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EB268E-BD27-D321-45C1-5474DDA2B71C}"/>
              </a:ext>
            </a:extLst>
          </p:cNvPr>
          <p:cNvSpPr txBox="1"/>
          <p:nvPr/>
        </p:nvSpPr>
        <p:spPr>
          <a:xfrm>
            <a:off x="1605222" y="1849126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Velocity distribution of atoms (N = 20000)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C4D56C-9B44-D756-BE8F-BA1CE833D52D}"/>
              </a:ext>
            </a:extLst>
          </p:cNvPr>
          <p:cNvGrpSpPr/>
          <p:nvPr/>
        </p:nvGrpSpPr>
        <p:grpSpPr>
          <a:xfrm>
            <a:off x="6593664" y="33028"/>
            <a:ext cx="2417734" cy="2244632"/>
            <a:chOff x="6593664" y="33028"/>
            <a:chExt cx="2417734" cy="22446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70A376-091D-B07C-EFE6-FAAC5F4AD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3664" y="394294"/>
              <a:ext cx="2417734" cy="18833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1235D8-C13B-A7F7-D7A1-F5A5EA879055}"/>
                </a:ext>
              </a:extLst>
            </p:cNvPr>
            <p:cNvSpPr txBox="1"/>
            <p:nvPr/>
          </p:nvSpPr>
          <p:spPr>
            <a:xfrm>
              <a:off x="6770839" y="33028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Apply slowing force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F144DCA-7079-2ED3-1D96-619FF8B68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648" y="2284192"/>
            <a:ext cx="5686979" cy="236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4632"/>
          </a:xfrm>
        </p:spPr>
        <p:txBody>
          <a:bodyPr/>
          <a:lstStyle/>
          <a:p>
            <a:r>
              <a:rPr lang="en-US" dirty="0"/>
              <a:t>Sweep the detuning (chirp)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929160-2F44-DC98-E3EE-D3069655F37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A3801-29DF-2B79-8878-2339C94A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7" b="67666"/>
          <a:stretch/>
        </p:blipFill>
        <p:spPr>
          <a:xfrm>
            <a:off x="4996476" y="114575"/>
            <a:ext cx="4063386" cy="15618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72F96E-A7A0-2EE5-2CC3-58F73DF78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71" y="792757"/>
            <a:ext cx="4169880" cy="25019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60CB5-0A93-2F3A-965F-6EA3254C24B9}"/>
              </a:ext>
            </a:extLst>
          </p:cNvPr>
          <p:cNvSpPr txBox="1"/>
          <p:nvPr/>
        </p:nvSpPr>
        <p:spPr>
          <a:xfrm>
            <a:off x="532606" y="4806394"/>
            <a:ext cx="48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TN*</a:t>
            </a:r>
            <a:r>
              <a:rPr lang="en-US" sz="1200" dirty="0"/>
              <a:t>, Liu, Raghuram &amp; </a:t>
            </a:r>
            <a:r>
              <a:rPr lang="en-US" sz="1200" dirty="0" err="1"/>
              <a:t>Hollberg</a:t>
            </a:r>
            <a:r>
              <a:rPr lang="en-US" sz="1200" dirty="0"/>
              <a:t>, </a:t>
            </a:r>
            <a:r>
              <a:rPr lang="en-US" sz="1200" i="1" dirty="0"/>
              <a:t>PRA</a:t>
            </a:r>
            <a:r>
              <a:rPr lang="en-US" sz="1200" dirty="0"/>
              <a:t> (2021)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0C938-8A58-F5A8-DDE8-0CDC7DFC9D08}"/>
              </a:ext>
            </a:extLst>
          </p:cNvPr>
          <p:cNvSpPr txBox="1"/>
          <p:nvPr/>
        </p:nvSpPr>
        <p:spPr>
          <a:xfrm>
            <a:off x="2249822" y="3135056"/>
            <a:ext cx="10983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time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C32511-F2DB-CDEE-9CC2-D379A6D86B74}"/>
              </a:ext>
            </a:extLst>
          </p:cNvPr>
          <p:cNvSpPr txBox="1"/>
          <p:nvPr/>
        </p:nvSpPr>
        <p:spPr>
          <a:xfrm rot="16200000">
            <a:off x="-478468" y="1794902"/>
            <a:ext cx="25801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Velocity detuning (m/s)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BC9F7E-0DCF-BB9C-C40C-AE893C7AB5F0}"/>
                  </a:ext>
                </a:extLst>
              </p:cNvPr>
              <p:cNvSpPr txBox="1"/>
              <p:nvPr/>
            </p:nvSpPr>
            <p:spPr>
              <a:xfrm>
                <a:off x="714071" y="3593947"/>
                <a:ext cx="41698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Instead of keeping the “center” velocity at 240 m/s, </a:t>
                </a:r>
                <a:r>
                  <a:rPr lang="en-US" dirty="0">
                    <a:solidFill>
                      <a:srgbClr val="C00000"/>
                    </a:solidFill>
                  </a:rPr>
                  <a:t>sweep</a:t>
                </a:r>
                <a:r>
                  <a:rPr lang="en-US" dirty="0"/>
                  <a:t> the laser frequency to move the detuning from </a:t>
                </a:r>
                <a:r>
                  <a:rPr lang="en-US" dirty="0">
                    <a:solidFill>
                      <a:srgbClr val="C00000"/>
                    </a:solidFill>
                  </a:rPr>
                  <a:t>240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10 m/s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BC9F7E-0DCF-BB9C-C40C-AE893C7AB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71" y="3593947"/>
                <a:ext cx="4169880" cy="923330"/>
              </a:xfrm>
              <a:prstGeom prst="rect">
                <a:avLst/>
              </a:prstGeom>
              <a:blipFill>
                <a:blip r:embed="rId5"/>
                <a:stretch>
                  <a:fillRect l="-1216"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EDCDA83-2F4A-5928-E64E-EDD1610F6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7" t="31087"/>
          <a:stretch/>
        </p:blipFill>
        <p:spPr>
          <a:xfrm>
            <a:off x="4996476" y="1578046"/>
            <a:ext cx="4063386" cy="332874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6CB08D2-C751-4C2D-0F15-C2C42FD54851}"/>
              </a:ext>
            </a:extLst>
          </p:cNvPr>
          <p:cNvGrpSpPr/>
          <p:nvPr/>
        </p:nvGrpSpPr>
        <p:grpSpPr>
          <a:xfrm>
            <a:off x="5448626" y="2571750"/>
            <a:ext cx="2074681" cy="2101849"/>
            <a:chOff x="5448626" y="2571750"/>
            <a:chExt cx="2074681" cy="210184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EF81AF-2231-6AB5-45D5-242143DD32EF}"/>
                </a:ext>
              </a:extLst>
            </p:cNvPr>
            <p:cNvSpPr/>
            <p:nvPr/>
          </p:nvSpPr>
          <p:spPr>
            <a:xfrm>
              <a:off x="5486400" y="2571750"/>
              <a:ext cx="203200" cy="425450"/>
            </a:xfrm>
            <a:custGeom>
              <a:avLst/>
              <a:gdLst>
                <a:gd name="connsiteX0" fmla="*/ 0 w 203200"/>
                <a:gd name="connsiteY0" fmla="*/ 212725 h 425450"/>
                <a:gd name="connsiteX1" fmla="*/ 101600 w 203200"/>
                <a:gd name="connsiteY1" fmla="*/ 0 h 425450"/>
                <a:gd name="connsiteX2" fmla="*/ 203200 w 203200"/>
                <a:gd name="connsiteY2" fmla="*/ 212725 h 425450"/>
                <a:gd name="connsiteX3" fmla="*/ 101600 w 203200"/>
                <a:gd name="connsiteY3" fmla="*/ 425450 h 425450"/>
                <a:gd name="connsiteX4" fmla="*/ 0 w 203200"/>
                <a:gd name="connsiteY4" fmla="*/ 212725 h 42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425450" extrusionOk="0">
                  <a:moveTo>
                    <a:pt x="0" y="212725"/>
                  </a:moveTo>
                  <a:cubicBezTo>
                    <a:pt x="-4177" y="95419"/>
                    <a:pt x="47625" y="2101"/>
                    <a:pt x="101600" y="0"/>
                  </a:cubicBezTo>
                  <a:cubicBezTo>
                    <a:pt x="163482" y="11843"/>
                    <a:pt x="203785" y="113086"/>
                    <a:pt x="203200" y="212725"/>
                  </a:cubicBezTo>
                  <a:cubicBezTo>
                    <a:pt x="197472" y="321569"/>
                    <a:pt x="161751" y="430333"/>
                    <a:pt x="101600" y="425450"/>
                  </a:cubicBezTo>
                  <a:cubicBezTo>
                    <a:pt x="46055" y="423342"/>
                    <a:pt x="865" y="331822"/>
                    <a:pt x="0" y="212725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50216993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E9CAAC-3632-523A-D90F-955176E54679}"/>
                </a:ext>
              </a:extLst>
            </p:cNvPr>
            <p:cNvSpPr/>
            <p:nvPr/>
          </p:nvSpPr>
          <p:spPr>
            <a:xfrm>
              <a:off x="5448626" y="3242418"/>
              <a:ext cx="240974" cy="1431181"/>
            </a:xfrm>
            <a:custGeom>
              <a:avLst/>
              <a:gdLst>
                <a:gd name="connsiteX0" fmla="*/ 0 w 240974"/>
                <a:gd name="connsiteY0" fmla="*/ 715591 h 1431181"/>
                <a:gd name="connsiteX1" fmla="*/ 120487 w 240974"/>
                <a:gd name="connsiteY1" fmla="*/ 0 h 1431181"/>
                <a:gd name="connsiteX2" fmla="*/ 240974 w 240974"/>
                <a:gd name="connsiteY2" fmla="*/ 715591 h 1431181"/>
                <a:gd name="connsiteX3" fmla="*/ 120487 w 240974"/>
                <a:gd name="connsiteY3" fmla="*/ 1431182 h 1431181"/>
                <a:gd name="connsiteX4" fmla="*/ 0 w 240974"/>
                <a:gd name="connsiteY4" fmla="*/ 715591 h 143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974" h="1431181" extrusionOk="0">
                  <a:moveTo>
                    <a:pt x="0" y="715591"/>
                  </a:moveTo>
                  <a:cubicBezTo>
                    <a:pt x="-8172" y="315341"/>
                    <a:pt x="49831" y="1544"/>
                    <a:pt x="120487" y="0"/>
                  </a:cubicBezTo>
                  <a:cubicBezTo>
                    <a:pt x="232792" y="9634"/>
                    <a:pt x="229975" y="320731"/>
                    <a:pt x="240974" y="715591"/>
                  </a:cubicBezTo>
                  <a:cubicBezTo>
                    <a:pt x="236684" y="1114990"/>
                    <a:pt x="185734" y="1438346"/>
                    <a:pt x="120487" y="1431182"/>
                  </a:cubicBezTo>
                  <a:cubicBezTo>
                    <a:pt x="6960" y="1405476"/>
                    <a:pt x="53979" y="1136593"/>
                    <a:pt x="0" y="715591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83B08F-AE7E-E1C2-32A1-8AEEECC6F8F1}"/>
                </a:ext>
              </a:extLst>
            </p:cNvPr>
            <p:cNvSpPr txBox="1"/>
            <p:nvPr/>
          </p:nvSpPr>
          <p:spPr>
            <a:xfrm>
              <a:off x="5786701" y="2884270"/>
              <a:ext cx="1736606" cy="646331"/>
            </a:xfrm>
            <a:prstGeom prst="rect">
              <a:avLst/>
            </a:prstGeom>
            <a:solidFill>
              <a:srgbClr val="68B2E8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Slow enough to be trapped! </a:t>
              </a:r>
              <a:r>
                <a:rPr lang="en-US" dirty="0">
                  <a:sym typeface="Wingdings" pitchFamily="2" charset="2"/>
                </a:rPr>
                <a:t> </a:t>
              </a:r>
              <a:endParaRPr lang="en-US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8D1BAAB-B4C8-23BF-93FB-1930F173590E}"/>
              </a:ext>
            </a:extLst>
          </p:cNvPr>
          <p:cNvSpPr/>
          <p:nvPr/>
        </p:nvSpPr>
        <p:spPr>
          <a:xfrm>
            <a:off x="8305280" y="3886713"/>
            <a:ext cx="478122" cy="47812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4F7702-A8F5-3822-07D7-76A09FB31EFA}"/>
              </a:ext>
            </a:extLst>
          </p:cNvPr>
          <p:cNvSpPr/>
          <p:nvPr/>
        </p:nvSpPr>
        <p:spPr>
          <a:xfrm>
            <a:off x="8305280" y="2332689"/>
            <a:ext cx="478122" cy="478122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66000">
                <a:srgbClr val="BEDA95">
                  <a:tint val="44500"/>
                  <a:satMod val="160000"/>
                </a:srgb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83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45241"/>
            <a:ext cx="7707862" cy="484632"/>
          </a:xfrm>
        </p:spPr>
        <p:txBody>
          <a:bodyPr/>
          <a:lstStyle/>
          <a:p>
            <a:r>
              <a:rPr lang="en-US" dirty="0"/>
              <a:t>Optimize for % atoms trapped (MOT loading rate)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929160-2F44-DC98-E3EE-D3069655F37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2A792-6AFD-0E40-42D2-9CD78CD37E7F}"/>
              </a:ext>
            </a:extLst>
          </p:cNvPr>
          <p:cNvSpPr txBox="1"/>
          <p:nvPr/>
        </p:nvSpPr>
        <p:spPr>
          <a:xfrm>
            <a:off x="532606" y="4806394"/>
            <a:ext cx="48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TN*</a:t>
            </a:r>
            <a:r>
              <a:rPr lang="en-US" sz="1200" dirty="0"/>
              <a:t>, Liu, Raghuram &amp; </a:t>
            </a:r>
            <a:r>
              <a:rPr lang="en-US" sz="1200" dirty="0" err="1"/>
              <a:t>Hollberg</a:t>
            </a:r>
            <a:r>
              <a:rPr lang="en-US" sz="1200" dirty="0"/>
              <a:t>, </a:t>
            </a:r>
            <a:r>
              <a:rPr lang="en-US" sz="1200" i="1" dirty="0"/>
              <a:t>PRA</a:t>
            </a:r>
            <a:r>
              <a:rPr lang="en-US" sz="1200" dirty="0"/>
              <a:t> (2021)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3A15FA-6A15-987B-7E38-1192AE8EA82D}"/>
                  </a:ext>
                </a:extLst>
              </p:cNvPr>
              <p:cNvSpPr txBox="1"/>
              <p:nvPr/>
            </p:nvSpPr>
            <p:spPr>
              <a:xfrm>
                <a:off x="744141" y="1039734"/>
                <a:ext cx="3421459" cy="1388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 large </a:t>
                </a:r>
                <a:r>
                  <a:rPr lang="en-US" sz="2000" dirty="0" err="1"/>
                  <a:t>bichromatic</a:t>
                </a:r>
                <a:r>
                  <a:rPr lang="en-US" sz="2000" dirty="0"/>
                  <a:t> force: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3/2</m:t>
                        </m:r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≈1.2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Phase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3A15FA-6A15-987B-7E38-1192AE8EA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41" y="1039734"/>
                <a:ext cx="3421459" cy="1388393"/>
              </a:xfrm>
              <a:prstGeom prst="rect">
                <a:avLst/>
              </a:prstGeom>
              <a:blipFill>
                <a:blip r:embed="rId3"/>
                <a:stretch>
                  <a:fillRect l="-1852" t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0F6673-17BE-4F32-A62D-0576EB4D2C5C}"/>
                  </a:ext>
                </a:extLst>
              </p:cNvPr>
              <p:cNvSpPr txBox="1"/>
              <p:nvPr/>
            </p:nvSpPr>
            <p:spPr>
              <a:xfrm>
                <a:off x="744140" y="2237627"/>
                <a:ext cx="374238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To slow atoms: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Chirp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10 m/s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Chirp rate: every few </a:t>
                </a:r>
                <a:r>
                  <a:rPr lang="en-US" sz="2000" dirty="0" err="1"/>
                  <a:t>ms</a:t>
                </a:r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chemeClr val="bg2"/>
                    </a:solidFill>
                  </a:rPr>
                  <a:t>Budget: 1 W laser power</a:t>
                </a:r>
              </a:p>
              <a:p>
                <a:r>
                  <a:rPr lang="en-US" sz="2000" dirty="0"/>
                  <a:t>Need to optimize laser intensity and chirp parameters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0F6673-17BE-4F32-A62D-0576EB4D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40" y="2237627"/>
                <a:ext cx="3742383" cy="2246769"/>
              </a:xfrm>
              <a:prstGeom prst="rect">
                <a:avLst/>
              </a:prstGeom>
              <a:blipFill>
                <a:blip r:embed="rId4"/>
                <a:stretch>
                  <a:fillRect l="-1689" t="-1685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957608B5-80EB-F0EA-7F8D-4509FDD9460A}"/>
              </a:ext>
            </a:extLst>
          </p:cNvPr>
          <p:cNvGrpSpPr/>
          <p:nvPr/>
        </p:nvGrpSpPr>
        <p:grpSpPr>
          <a:xfrm>
            <a:off x="4180691" y="781361"/>
            <a:ext cx="5107771" cy="4078286"/>
            <a:chOff x="4180691" y="781361"/>
            <a:chExt cx="5107771" cy="40782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BB18FA-7AF7-43C1-F997-974C6532A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5614" y="791365"/>
              <a:ext cx="5072848" cy="40582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D03B37-9A9F-E5DC-6300-4F0C396A3CB4}"/>
                </a:ext>
              </a:extLst>
            </p:cNvPr>
            <p:cNvSpPr txBox="1"/>
            <p:nvPr/>
          </p:nvSpPr>
          <p:spPr>
            <a:xfrm rot="16200000">
              <a:off x="3241972" y="2530707"/>
              <a:ext cx="22467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 atoms trapped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EE456C6-A4DA-4173-28FD-3245E8AE1033}"/>
                    </a:ext>
                  </a:extLst>
                </p:cNvPr>
                <p:cNvSpPr txBox="1"/>
                <p:nvPr/>
              </p:nvSpPr>
              <p:spPr>
                <a:xfrm>
                  <a:off x="5828916" y="4490315"/>
                  <a:ext cx="224676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US" dirty="0"/>
                    <a:t> (units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EE456C6-A4DA-4173-28FD-3245E8AE1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916" y="4490315"/>
                  <a:ext cx="2246769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589BC0-4CCF-F5A9-B91C-2D1DFBB5E580}"/>
                </a:ext>
              </a:extLst>
            </p:cNvPr>
            <p:cNvSpPr txBox="1"/>
            <p:nvPr/>
          </p:nvSpPr>
          <p:spPr>
            <a:xfrm>
              <a:off x="5940436" y="781361"/>
              <a:ext cx="28277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Laser beam diameter (mm)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C97E8B8-44F6-A57D-5300-34B442804519}"/>
                </a:ext>
              </a:extLst>
            </p:cNvPr>
            <p:cNvCxnSpPr/>
            <p:nvPr/>
          </p:nvCxnSpPr>
          <p:spPr>
            <a:xfrm>
              <a:off x="7645400" y="4674981"/>
              <a:ext cx="1011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F1E7ADD-0995-3B49-1EDA-45C4F02C7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4900" y="966027"/>
              <a:ext cx="1025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4A79A343-1982-20B1-F450-8B3B613A47C2}"/>
              </a:ext>
            </a:extLst>
          </p:cNvPr>
          <p:cNvSpPr/>
          <p:nvPr/>
        </p:nvSpPr>
        <p:spPr>
          <a:xfrm>
            <a:off x="4702586" y="3539990"/>
            <a:ext cx="989012" cy="989012"/>
          </a:xfrm>
          <a:prstGeom prst="ellipse">
            <a:avLst/>
          </a:prstGeom>
          <a:solidFill>
            <a:srgbClr val="92D050">
              <a:alpha val="3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Larger, less intense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59D527-F43A-9A15-2FB9-E5D379F33B4B}"/>
              </a:ext>
            </a:extLst>
          </p:cNvPr>
          <p:cNvSpPr/>
          <p:nvPr/>
        </p:nvSpPr>
        <p:spPr>
          <a:xfrm>
            <a:off x="8511515" y="3795435"/>
            <a:ext cx="478122" cy="47812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0DA75C-831F-3845-2A02-C4CFEB8A3C3A}"/>
                  </a:ext>
                </a:extLst>
              </p:cNvPr>
              <p:cNvSpPr/>
              <p:nvPr/>
            </p:nvSpPr>
            <p:spPr>
              <a:xfrm>
                <a:off x="2237651" y="1895855"/>
                <a:ext cx="5354497" cy="1828800"/>
              </a:xfrm>
              <a:prstGeom prst="rect">
                <a:avLst/>
              </a:prstGeom>
              <a:solidFill>
                <a:srgbClr val="4575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Loading rate with 1 W laser power: </a:t>
                </a:r>
                <a:r>
                  <a:rPr lang="en-US" sz="2400" b="0" dirty="0"/>
                  <a:t>0.24%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0.03% (95 C.I.)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10</a:t>
                </a:r>
                <a:r>
                  <a:rPr lang="en-US" sz="2000" baseline="30000" dirty="0"/>
                  <a:t>11</a:t>
                </a:r>
                <a:r>
                  <a:rPr lang="en-US" sz="2000" dirty="0"/>
                  <a:t> atoms/s from oven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baseline="30000" dirty="0"/>
                  <a:t> </a:t>
                </a:r>
                <a:r>
                  <a:rPr lang="en-US" sz="2000" dirty="0"/>
                  <a:t>order of 10</a:t>
                </a:r>
                <a:r>
                  <a:rPr lang="en-US" sz="2000" baseline="30000" dirty="0"/>
                  <a:t>8 </a:t>
                </a:r>
                <a:r>
                  <a:rPr lang="en-US" sz="2000" dirty="0"/>
                  <a:t>atoms/s trapped in the MOT</a:t>
                </a:r>
                <a:endParaRPr lang="en-US" sz="2000" baseline="30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0DA75C-831F-3845-2A02-C4CFEB8A3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651" y="1895855"/>
                <a:ext cx="5354497" cy="18288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4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22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34849"/>
            <a:ext cx="7707862" cy="484632"/>
          </a:xfrm>
        </p:spPr>
        <p:txBody>
          <a:bodyPr/>
          <a:lstStyle/>
          <a:p>
            <a:r>
              <a:rPr lang="en-US" dirty="0"/>
              <a:t>Change the waveform?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929160-2F44-DC98-E3EE-D3069655F37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A7FAC-7D04-3CD8-A6E4-B676B280F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50"/>
          <a:stretch/>
        </p:blipFill>
        <p:spPr>
          <a:xfrm>
            <a:off x="479275" y="900894"/>
            <a:ext cx="6716463" cy="128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8D8BD9-857C-8704-077C-C10C2C3A968C}"/>
                  </a:ext>
                </a:extLst>
              </p:cNvPr>
              <p:cNvSpPr txBox="1"/>
              <p:nvPr/>
            </p:nvSpPr>
            <p:spPr>
              <a:xfrm>
                <a:off x="3557748" y="2158997"/>
                <a:ext cx="1014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t</a:t>
                </a:r>
                <a:r>
                  <a:rPr lang="en-US" b="0" dirty="0"/>
                  <a:t>ime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8D8BD9-857C-8704-077C-C10C2C3A9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748" y="2158997"/>
                <a:ext cx="1014252" cy="276999"/>
              </a:xfrm>
              <a:prstGeom prst="rect">
                <a:avLst/>
              </a:prstGeom>
              <a:blipFill>
                <a:blip r:embed="rId5"/>
                <a:stretch>
                  <a:fillRect l="-15000" t="-21739" r="-13750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1C8CD6F-DBE6-7E05-4DBA-6E3F4DE9C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34"/>
          <a:stretch/>
        </p:blipFill>
        <p:spPr>
          <a:xfrm>
            <a:off x="479275" y="2052638"/>
            <a:ext cx="6716463" cy="275907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FBE29A1B-DF24-F4E6-2640-B21EF111CD74}"/>
              </a:ext>
            </a:extLst>
          </p:cNvPr>
          <p:cNvGrpSpPr/>
          <p:nvPr/>
        </p:nvGrpSpPr>
        <p:grpSpPr>
          <a:xfrm>
            <a:off x="7301441" y="894568"/>
            <a:ext cx="1555364" cy="1220340"/>
            <a:chOff x="7404100" y="1132137"/>
            <a:chExt cx="1555364" cy="12203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3E2949A-64AA-1F5F-8D80-BCA368E468BD}"/>
                </a:ext>
              </a:extLst>
            </p:cNvPr>
            <p:cNvCxnSpPr/>
            <p:nvPr/>
          </p:nvCxnSpPr>
          <p:spPr>
            <a:xfrm>
              <a:off x="7404100" y="2044700"/>
              <a:ext cx="13589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8EE8A96-6051-6847-402C-D79E6943D97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90974" y="1714500"/>
              <a:ext cx="660400" cy="0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518B5E-2EE1-2536-41B2-1A02BB5C8C0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24855" y="1714500"/>
              <a:ext cx="660400" cy="0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64FA525-65A6-65B1-61B3-A6D2F5B7F06B}"/>
                    </a:ext>
                  </a:extLst>
                </p:cNvPr>
                <p:cNvSpPr txBox="1"/>
                <p:nvPr/>
              </p:nvSpPr>
              <p:spPr>
                <a:xfrm>
                  <a:off x="7849835" y="1132137"/>
                  <a:ext cx="4866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64FA525-65A6-65B1-61B3-A6D2F5B7F0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835" y="1132137"/>
                  <a:ext cx="486672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7692" r="-769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B9010A-21A9-6E5E-7CC6-260A2DF6CDB1}"/>
                </a:ext>
              </a:extLst>
            </p:cNvPr>
            <p:cNvSpPr txBox="1"/>
            <p:nvPr/>
          </p:nvSpPr>
          <p:spPr>
            <a:xfrm>
              <a:off x="7984517" y="2044700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Frequency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F470A4-2A94-9158-E887-9572A79A6B2B}"/>
              </a:ext>
            </a:extLst>
          </p:cNvPr>
          <p:cNvGrpSpPr/>
          <p:nvPr/>
        </p:nvGrpSpPr>
        <p:grpSpPr>
          <a:xfrm>
            <a:off x="7291151" y="2260044"/>
            <a:ext cx="1723752" cy="983545"/>
            <a:chOff x="7405022" y="2821164"/>
            <a:chExt cx="1723752" cy="9835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ECF3DE-8DD5-3628-7E16-66E701D59A62}"/>
                </a:ext>
              </a:extLst>
            </p:cNvPr>
            <p:cNvSpPr txBox="1"/>
            <p:nvPr/>
          </p:nvSpPr>
          <p:spPr>
            <a:xfrm>
              <a:off x="7985439" y="3496932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Frequency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9844779-2C37-C3E8-A0BB-ECFDB2291804}"/>
                </a:ext>
              </a:extLst>
            </p:cNvPr>
            <p:cNvGrpSpPr/>
            <p:nvPr/>
          </p:nvGrpSpPr>
          <p:grpSpPr>
            <a:xfrm>
              <a:off x="7405022" y="2821164"/>
              <a:ext cx="1723752" cy="675768"/>
              <a:chOff x="7405022" y="2821164"/>
              <a:chExt cx="1723752" cy="675768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532C0F0-28D5-CA93-8883-B89CABAF9078}"/>
                  </a:ext>
                </a:extLst>
              </p:cNvPr>
              <p:cNvCxnSpPr/>
              <p:nvPr/>
            </p:nvCxnSpPr>
            <p:spPr>
              <a:xfrm>
                <a:off x="7405022" y="3496932"/>
                <a:ext cx="135890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7FED7AB-B5FB-4FB4-1439-65122B19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8276425" y="2833419"/>
                    <a:ext cx="85234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oMath>
                    </a14:m>
                    <a:r>
                      <a:rPr lang="en-US" sz="1400" dirty="0"/>
                      <a:t> (odd)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7FED7AB-B5FB-4FB4-1439-65122B198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6425" y="2833419"/>
                    <a:ext cx="852349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882" t="-29412" r="-5882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2A8A20C-61BF-B91B-70CA-1DE7A1B01AEC}"/>
                  </a:ext>
                </a:extLst>
              </p:cNvPr>
              <p:cNvGrpSpPr/>
              <p:nvPr/>
            </p:nvGrpSpPr>
            <p:grpSpPr>
              <a:xfrm>
                <a:off x="8151735" y="2821164"/>
                <a:ext cx="484905" cy="660400"/>
                <a:chOff x="8151735" y="2821164"/>
                <a:chExt cx="484905" cy="660400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D5B3396-1AF6-C2B1-81B9-BC31BE8253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1535" y="3151364"/>
                  <a:ext cx="660400" cy="0"/>
                </a:xfrm>
                <a:prstGeom prst="line">
                  <a:avLst/>
                </a:prstGeom>
                <a:ln w="38100">
                  <a:solidFill>
                    <a:srgbClr val="4575B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14C36A2-674F-3890-F093-6578DEFC3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76425" y="3166481"/>
                  <a:ext cx="0" cy="315083"/>
                </a:xfrm>
                <a:prstGeom prst="line">
                  <a:avLst/>
                </a:prstGeom>
                <a:ln w="38100">
                  <a:solidFill>
                    <a:srgbClr val="4575B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FB39F17-61E4-5E0E-4999-A595C43A7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01115" y="3291171"/>
                  <a:ext cx="0" cy="190393"/>
                </a:xfrm>
                <a:prstGeom prst="line">
                  <a:avLst/>
                </a:prstGeom>
                <a:ln w="38100">
                  <a:solidFill>
                    <a:srgbClr val="4575B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5F0DE4AB-2F8B-FC71-188A-D56662AE8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25805" y="3346586"/>
                  <a:ext cx="0" cy="134978"/>
                </a:xfrm>
                <a:prstGeom prst="line">
                  <a:avLst/>
                </a:prstGeom>
                <a:ln w="38100">
                  <a:solidFill>
                    <a:srgbClr val="4575B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B5EEFD4-F6DC-C151-1D70-E8F30C2E5B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36640" y="3402003"/>
                  <a:ext cx="0" cy="79561"/>
                </a:xfrm>
                <a:prstGeom prst="line">
                  <a:avLst/>
                </a:prstGeom>
                <a:ln w="38100">
                  <a:solidFill>
                    <a:srgbClr val="4575B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AC5FE6F-4EAA-B876-2EA7-ACA3D111FE12}"/>
                  </a:ext>
                </a:extLst>
              </p:cNvPr>
              <p:cNvGrpSpPr/>
              <p:nvPr/>
            </p:nvGrpSpPr>
            <p:grpSpPr>
              <a:xfrm flipH="1">
                <a:off x="7536269" y="2828848"/>
                <a:ext cx="484905" cy="660400"/>
                <a:chOff x="8151735" y="2821164"/>
                <a:chExt cx="484905" cy="660400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00C9345-7AA0-B599-A6C1-EED25883DB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821535" y="3151364"/>
                  <a:ext cx="660400" cy="0"/>
                </a:xfrm>
                <a:prstGeom prst="line">
                  <a:avLst/>
                </a:prstGeom>
                <a:ln w="38100">
                  <a:solidFill>
                    <a:srgbClr val="4575B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2935247-0F3C-25E9-038E-19479FF33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76425" y="3166481"/>
                  <a:ext cx="0" cy="315083"/>
                </a:xfrm>
                <a:prstGeom prst="line">
                  <a:avLst/>
                </a:prstGeom>
                <a:ln w="38100">
                  <a:solidFill>
                    <a:srgbClr val="4575B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4BA5D6E-CEE0-B2F9-E226-F40B1D934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01115" y="3291171"/>
                  <a:ext cx="0" cy="190393"/>
                </a:xfrm>
                <a:prstGeom prst="line">
                  <a:avLst/>
                </a:prstGeom>
                <a:ln w="38100">
                  <a:solidFill>
                    <a:srgbClr val="4575B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B52572E7-B86B-1984-7B8D-63B0D8CF3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25805" y="3346586"/>
                  <a:ext cx="0" cy="134978"/>
                </a:xfrm>
                <a:prstGeom prst="line">
                  <a:avLst/>
                </a:prstGeom>
                <a:ln w="38100">
                  <a:solidFill>
                    <a:srgbClr val="4575B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C6D6FE6-02F4-9724-FAD1-FE2853AAF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36640" y="3402003"/>
                  <a:ext cx="0" cy="79561"/>
                </a:xfrm>
                <a:prstGeom prst="line">
                  <a:avLst/>
                </a:prstGeom>
                <a:ln w="38100">
                  <a:solidFill>
                    <a:srgbClr val="4575B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FC5C676-DB42-4A18-51B2-4CDBD3DBD49C}"/>
              </a:ext>
            </a:extLst>
          </p:cNvPr>
          <p:cNvGrpSpPr/>
          <p:nvPr/>
        </p:nvGrpSpPr>
        <p:grpSpPr>
          <a:xfrm>
            <a:off x="7291151" y="3341920"/>
            <a:ext cx="1602150" cy="1185144"/>
            <a:chOff x="7238143" y="3567207"/>
            <a:chExt cx="1602150" cy="118514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C5B73-3987-3E18-F2EA-5B2D0A7457E6}"/>
                </a:ext>
              </a:extLst>
            </p:cNvPr>
            <p:cNvCxnSpPr/>
            <p:nvPr/>
          </p:nvCxnSpPr>
          <p:spPr>
            <a:xfrm>
              <a:off x="7238143" y="4444574"/>
              <a:ext cx="13589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294CA42-7552-E93E-66D7-2CE514526ECD}"/>
                    </a:ext>
                  </a:extLst>
                </p:cNvPr>
                <p:cNvSpPr txBox="1"/>
                <p:nvPr/>
              </p:nvSpPr>
              <p:spPr>
                <a:xfrm>
                  <a:off x="7942294" y="3567207"/>
                  <a:ext cx="44678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±</m:t>
                      </m:r>
                    </m:oMath>
                  </a14:m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294CA42-7552-E93E-66D7-2CE514526E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2294" y="3567207"/>
                  <a:ext cx="44678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1111" r="-13889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5F836C-BA4E-F712-CEB4-38BEAAF3D61A}"/>
                </a:ext>
              </a:extLst>
            </p:cNvPr>
            <p:cNvSpPr txBox="1"/>
            <p:nvPr/>
          </p:nvSpPr>
          <p:spPr>
            <a:xfrm>
              <a:off x="7818560" y="4444574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Frequency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0D02785-C17F-F827-23B4-B64DE0BC94C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54656" y="4099006"/>
              <a:ext cx="660400" cy="0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8AD3B0-5B69-C64D-7D28-50F7EC1F2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9546" y="4114123"/>
              <a:ext cx="0" cy="315083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F7FBCE-BBC3-09EF-8BEB-434C7BBEC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236" y="4238813"/>
              <a:ext cx="0" cy="190393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68CFF70-6E15-4263-3C56-284D2F71850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524095" y="4106690"/>
              <a:ext cx="660400" cy="0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33FEB4D-42C5-1408-7C05-88B7CA1DC0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9605" y="4121807"/>
              <a:ext cx="0" cy="315083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7DD47B8-D621-9A47-B1FC-C86A88CADA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04915" y="4246497"/>
              <a:ext cx="0" cy="190393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D2BB52-B152-6CD6-F435-619CDF711D07}"/>
                    </a:ext>
                  </a:extLst>
                </p:cNvPr>
                <p:cNvSpPr txBox="1"/>
                <p:nvPr/>
              </p:nvSpPr>
              <p:spPr>
                <a:xfrm>
                  <a:off x="8076005" y="3902299"/>
                  <a:ext cx="5461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±</m:t>
                      </m:r>
                    </m:oMath>
                  </a14:m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D2BB52-B152-6CD6-F435-619CDF711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6005" y="3902299"/>
                  <a:ext cx="546175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6667" r="-8889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9BF2B26-0585-132B-1304-5589E375AF47}"/>
                    </a:ext>
                  </a:extLst>
                </p:cNvPr>
                <p:cNvSpPr txBox="1"/>
                <p:nvPr/>
              </p:nvSpPr>
              <p:spPr>
                <a:xfrm>
                  <a:off x="8294118" y="4156568"/>
                  <a:ext cx="5461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±</m:t>
                      </m:r>
                    </m:oMath>
                  </a14:m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r>
                        <a:rPr lang="en-US" sz="1400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9BF2B26-0585-132B-1304-5589E375A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4118" y="4156568"/>
                  <a:ext cx="546175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9091" r="-909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B3B0470-A85A-E853-6D41-D490BDBD3BE3}"/>
              </a:ext>
            </a:extLst>
          </p:cNvPr>
          <p:cNvGrpSpPr/>
          <p:nvPr/>
        </p:nvGrpSpPr>
        <p:grpSpPr>
          <a:xfrm>
            <a:off x="1680409" y="3034095"/>
            <a:ext cx="1929284" cy="293539"/>
            <a:chOff x="2415745" y="793291"/>
            <a:chExt cx="1929284" cy="293539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5C3177A-C249-E187-2C6F-7148B5F18CF1}"/>
                </a:ext>
              </a:extLst>
            </p:cNvPr>
            <p:cNvCxnSpPr/>
            <p:nvPr/>
          </p:nvCxnSpPr>
          <p:spPr>
            <a:xfrm>
              <a:off x="2415745" y="1086830"/>
              <a:ext cx="1929284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994644-739A-E9D1-F221-4AFE1FEECB11}"/>
                    </a:ext>
                  </a:extLst>
                </p:cNvPr>
                <p:cNvSpPr txBox="1"/>
                <p:nvPr/>
              </p:nvSpPr>
              <p:spPr>
                <a:xfrm>
                  <a:off x="3099284" y="793291"/>
                  <a:ext cx="5622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A912132-D093-F373-0F04-63D47EC85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284" y="793291"/>
                  <a:ext cx="56220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522" r="-869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1816C9D-E89A-66EB-7389-A23736F425B3}"/>
              </a:ext>
            </a:extLst>
          </p:cNvPr>
          <p:cNvGrpSpPr/>
          <p:nvPr/>
        </p:nvGrpSpPr>
        <p:grpSpPr>
          <a:xfrm>
            <a:off x="974823" y="4429185"/>
            <a:ext cx="1568313" cy="369332"/>
            <a:chOff x="974823" y="4429185"/>
            <a:chExt cx="1568313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7DCEB8B-8F12-E3AC-B25C-B984A6AE5E6D}"/>
                </a:ext>
              </a:extLst>
            </p:cNvPr>
            <p:cNvSpPr txBox="1"/>
            <p:nvPr/>
          </p:nvSpPr>
          <p:spPr>
            <a:xfrm>
              <a:off x="1353387" y="4429185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Amplitude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D68E6D0-DFA9-EFF5-8D50-76F713DAFC39}"/>
                    </a:ext>
                  </a:extLst>
                </p:cNvPr>
                <p:cNvSpPr txBox="1"/>
                <p:nvPr/>
              </p:nvSpPr>
              <p:spPr>
                <a:xfrm>
                  <a:off x="974823" y="4475352"/>
                  <a:ext cx="4296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D68E6D0-DFA9-EFF5-8D50-76F713DAF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823" y="4475352"/>
                  <a:ext cx="42960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1429" r="-8571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0E5D2F-5734-33BA-AA01-276025FF5CA9}"/>
              </a:ext>
            </a:extLst>
          </p:cNvPr>
          <p:cNvGrpSpPr/>
          <p:nvPr/>
        </p:nvGrpSpPr>
        <p:grpSpPr>
          <a:xfrm>
            <a:off x="2921899" y="3536429"/>
            <a:ext cx="436852" cy="276999"/>
            <a:chOff x="4246220" y="1245628"/>
            <a:chExt cx="436852" cy="276999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01C2E57-C339-1493-7557-968195C66D3F}"/>
                </a:ext>
              </a:extLst>
            </p:cNvPr>
            <p:cNvCxnSpPr>
              <a:cxnSpLocks/>
            </p:cNvCxnSpPr>
            <p:nvPr/>
          </p:nvCxnSpPr>
          <p:spPr>
            <a:xfrm>
              <a:off x="4246220" y="1259328"/>
              <a:ext cx="436852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B4A0A93-A09F-1CB5-B330-CA378AFB2C15}"/>
                    </a:ext>
                  </a:extLst>
                </p:cNvPr>
                <p:cNvSpPr txBox="1"/>
                <p:nvPr/>
              </p:nvSpPr>
              <p:spPr>
                <a:xfrm>
                  <a:off x="4372954" y="1245628"/>
                  <a:ext cx="1833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CFCF35-51D2-3BB6-2712-7F809F1E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54" y="1245628"/>
                  <a:ext cx="183384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3333" r="-2666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 descr="A diagram of a black circle and red and blue waves&#10;&#10;Description automatically generated">
            <a:extLst>
              <a:ext uri="{FF2B5EF4-FFF2-40B4-BE49-F238E27FC236}">
                <a16:creationId xmlns:a16="http://schemas.microsoft.com/office/drawing/2014/main" id="{F3AF1491-18F3-AF96-F366-AA6FF312BD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970" y="120874"/>
            <a:ext cx="2889619" cy="9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7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929160-2F44-DC98-E3EE-D3069655F37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DD887-B3CE-C352-FC56-C15BA3A90592}"/>
              </a:ext>
            </a:extLst>
          </p:cNvPr>
          <p:cNvSpPr txBox="1"/>
          <p:nvPr/>
        </p:nvSpPr>
        <p:spPr>
          <a:xfrm>
            <a:off x="532606" y="4806394"/>
            <a:ext cx="48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TN*</a:t>
            </a:r>
            <a:r>
              <a:rPr lang="en-US" sz="1200" dirty="0"/>
              <a:t>, Liu, Raghuram &amp; </a:t>
            </a:r>
            <a:r>
              <a:rPr lang="en-US" sz="1200" dirty="0" err="1"/>
              <a:t>Hollberg</a:t>
            </a:r>
            <a:r>
              <a:rPr lang="en-US" sz="1200" dirty="0"/>
              <a:t>, </a:t>
            </a:r>
            <a:r>
              <a:rPr lang="en-US" sz="1200" i="1" dirty="0"/>
              <a:t>PRA</a:t>
            </a:r>
            <a:r>
              <a:rPr lang="en-US" sz="1200" dirty="0"/>
              <a:t> (2021)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BD5A048-BB4B-C043-2850-677746FF1D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5514" y="961901"/>
            <a:ext cx="3352800" cy="3751782"/>
          </a:xfrm>
        </p:spPr>
        <p:txBody>
          <a:bodyPr>
            <a:noAutofit/>
          </a:bodyPr>
          <a:lstStyle/>
          <a:p>
            <a:pPr marL="0" indent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Square AM force is optimized at different conditions:</a:t>
            </a:r>
          </a:p>
          <a:p>
            <a:pPr marL="0" indent="0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9">
                <a:extLst>
                  <a:ext uri="{FF2B5EF4-FFF2-40B4-BE49-F238E27FC236}">
                    <a16:creationId xmlns:a16="http://schemas.microsoft.com/office/drawing/2014/main" id="{34001483-A365-5D3E-86C2-C1100F163B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368112"/>
                  </p:ext>
                </p:extLst>
              </p:nvPr>
            </p:nvGraphicFramePr>
            <p:xfrm>
              <a:off x="5307980" y="1630201"/>
              <a:ext cx="3602090" cy="1453949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004671">
                      <a:extLst>
                        <a:ext uri="{9D8B030D-6E8A-4147-A177-3AD203B41FA5}">
                          <a16:colId xmlns:a16="http://schemas.microsoft.com/office/drawing/2014/main" val="3020674119"/>
                        </a:ext>
                      </a:extLst>
                    </a:gridCol>
                    <a:gridCol w="1343093">
                      <a:extLst>
                        <a:ext uri="{9D8B030D-6E8A-4147-A177-3AD203B41FA5}">
                          <a16:colId xmlns:a16="http://schemas.microsoft.com/office/drawing/2014/main" val="2255154510"/>
                        </a:ext>
                      </a:extLst>
                    </a:gridCol>
                    <a:gridCol w="1254326">
                      <a:extLst>
                        <a:ext uri="{9D8B030D-6E8A-4147-A177-3AD203B41FA5}">
                          <a16:colId xmlns:a16="http://schemas.microsoft.com/office/drawing/2014/main" val="1974467936"/>
                        </a:ext>
                      </a:extLst>
                    </a:gridCol>
                  </a:tblGrid>
                  <a:tr h="263071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BCF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Square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6796981"/>
                      </a:ext>
                    </a:extLst>
                  </a:tr>
                  <a:tr h="4543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e>
                              </m:ra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≈1.2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/4≈0.8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401119"/>
                      </a:ext>
                    </a:extLst>
                  </a:tr>
                  <a:tr h="263071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Phase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/3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70517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9">
                <a:extLst>
                  <a:ext uri="{FF2B5EF4-FFF2-40B4-BE49-F238E27FC236}">
                    <a16:creationId xmlns:a16="http://schemas.microsoft.com/office/drawing/2014/main" id="{34001483-A365-5D3E-86C2-C1100F163B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368112"/>
                  </p:ext>
                </p:extLst>
              </p:nvPr>
            </p:nvGraphicFramePr>
            <p:xfrm>
              <a:off x="5307980" y="1630201"/>
              <a:ext cx="3602090" cy="1453949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004671">
                      <a:extLst>
                        <a:ext uri="{9D8B030D-6E8A-4147-A177-3AD203B41FA5}">
                          <a16:colId xmlns:a16="http://schemas.microsoft.com/office/drawing/2014/main" val="3020674119"/>
                        </a:ext>
                      </a:extLst>
                    </a:gridCol>
                    <a:gridCol w="1343093">
                      <a:extLst>
                        <a:ext uri="{9D8B030D-6E8A-4147-A177-3AD203B41FA5}">
                          <a16:colId xmlns:a16="http://schemas.microsoft.com/office/drawing/2014/main" val="2255154510"/>
                        </a:ext>
                      </a:extLst>
                    </a:gridCol>
                    <a:gridCol w="1254326">
                      <a:extLst>
                        <a:ext uri="{9D8B030D-6E8A-4147-A177-3AD203B41FA5}">
                          <a16:colId xmlns:a16="http://schemas.microsoft.com/office/drawing/2014/main" val="197446793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BCF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Square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6796981"/>
                      </a:ext>
                    </a:extLst>
                  </a:tr>
                  <a:tr h="4543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6111" r="-262025" b="-15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832" t="-86111" r="-93458" b="-15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7879" t="-86111" r="-1010" b="-1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401119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34000" r="-26202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832" t="-134000" r="-93458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7879" t="-134000" r="-1010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70517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74F65688-2F55-6D6E-8F3F-A307828A0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</p:spPr>
        <p:txBody>
          <a:bodyPr/>
          <a:lstStyle/>
          <a:p>
            <a:r>
              <a:rPr lang="en-US" dirty="0"/>
              <a:t>Square wave improves velocity range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0A6E4-1E7A-8CD5-33A8-E93ABFC6B4B1}"/>
              </a:ext>
            </a:extLst>
          </p:cNvPr>
          <p:cNvSpPr txBox="1"/>
          <p:nvPr/>
        </p:nvSpPr>
        <p:spPr>
          <a:xfrm>
            <a:off x="5393758" y="3417532"/>
            <a:ext cx="38548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When optimized,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Comparable force to BCF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~2X velocity range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678938-C4D2-86B0-DF9D-DEA57AF6FF9F}"/>
              </a:ext>
            </a:extLst>
          </p:cNvPr>
          <p:cNvGrpSpPr/>
          <p:nvPr/>
        </p:nvGrpSpPr>
        <p:grpSpPr>
          <a:xfrm>
            <a:off x="528502" y="577049"/>
            <a:ext cx="5069401" cy="4110130"/>
            <a:chOff x="528502" y="603553"/>
            <a:chExt cx="5069401" cy="41101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23FA96-8D2D-1F58-9218-CAE17AADF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502" y="603553"/>
              <a:ext cx="5069401" cy="4055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97BF49-A0F9-757E-F14B-0C9B71DF3036}"/>
                    </a:ext>
                  </a:extLst>
                </p:cNvPr>
                <p:cNvSpPr txBox="1"/>
                <p:nvPr/>
              </p:nvSpPr>
              <p:spPr>
                <a:xfrm rot="16200000">
                  <a:off x="-285146" y="2389403"/>
                  <a:ext cx="211231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Force (units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97BF49-A0F9-757E-F14B-0C9B71DF3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285146" y="2389403"/>
                  <a:ext cx="211231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t="-1198" r="-26667" b="-2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D328CE8-D651-6D2E-968B-886C2F8FDED5}"/>
                    </a:ext>
                  </a:extLst>
                </p:cNvPr>
                <p:cNvSpPr txBox="1"/>
                <p:nvPr/>
              </p:nvSpPr>
              <p:spPr>
                <a:xfrm>
                  <a:off x="1721371" y="4344351"/>
                  <a:ext cx="298844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Atom’s velocity (units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D328CE8-D651-6D2E-968B-886C2F8FD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1371" y="4344351"/>
                  <a:ext cx="298844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88" t="-6452" r="-42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683114-7169-762B-2233-07B6095FD3BE}"/>
                  </a:ext>
                </a:extLst>
              </p:cNvPr>
              <p:cNvSpPr/>
              <p:nvPr/>
            </p:nvSpPr>
            <p:spPr>
              <a:xfrm>
                <a:off x="2237651" y="1895855"/>
                <a:ext cx="5354497" cy="1828800"/>
              </a:xfrm>
              <a:prstGeom prst="rect">
                <a:avLst/>
              </a:prstGeom>
              <a:solidFill>
                <a:schemeClr val="accent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Loading rate with 1 W laser power: </a:t>
                </a:r>
                <a:r>
                  <a:rPr lang="en-US" sz="2400" b="0" dirty="0"/>
                  <a:t>0.40%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0.05% (95 C.I.)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1.7X improvement from 0.24% (BCF)</a:t>
                </a:r>
                <a:endParaRPr lang="en-US" sz="2000" baseline="30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683114-7169-762B-2233-07B6095FD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651" y="1895855"/>
                <a:ext cx="5354497" cy="18288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91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0D78DA-2C5D-D695-AE96-AC26CC58E654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F8E9C-B16C-6B7F-BA08-C3AEFC36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73" y="0"/>
            <a:ext cx="7347857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5FE71D-EAA6-5BE9-6591-CBAB3D5BB34D}"/>
              </a:ext>
            </a:extLst>
          </p:cNvPr>
          <p:cNvSpPr/>
          <p:nvPr/>
        </p:nvSpPr>
        <p:spPr>
          <a:xfrm>
            <a:off x="7143320" y="3939483"/>
            <a:ext cx="385011" cy="39876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F8DBC-E14E-93F2-C14E-8706C960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584" y="2564934"/>
            <a:ext cx="1721086" cy="130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BBADBB-7F17-F826-5306-61615B73934D}"/>
                  </a:ext>
                </a:extLst>
              </p:cNvPr>
              <p:cNvSpPr txBox="1"/>
              <p:nvPr/>
            </p:nvSpPr>
            <p:spPr>
              <a:xfrm>
                <a:off x="3682756" y="2000096"/>
                <a:ext cx="258772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Bloch vector components: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BBADBB-7F17-F826-5306-61615B739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756" y="2000096"/>
                <a:ext cx="2587728" cy="738664"/>
              </a:xfrm>
              <a:prstGeom prst="rect">
                <a:avLst/>
              </a:prstGeom>
              <a:blipFill>
                <a:blip r:embed="rId3"/>
                <a:stretch>
                  <a:fillRect l="-4390" t="-847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518567"/>
            <a:ext cx="7707862" cy="484632"/>
          </a:xfrm>
        </p:spPr>
        <p:txBody>
          <a:bodyPr/>
          <a:lstStyle/>
          <a:p>
            <a:r>
              <a:rPr lang="en-US" dirty="0"/>
              <a:t>One reason why it improved?</a:t>
            </a:r>
            <a:br>
              <a:rPr lang="en-US" dirty="0"/>
            </a:br>
            <a:endParaRPr lang="en-US" sz="2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929160-2F44-DC98-E3EE-D3069655F37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C81CF-D337-6A8E-D5CB-9908AAEC2E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682"/>
          <a:stretch/>
        </p:blipFill>
        <p:spPr>
          <a:xfrm>
            <a:off x="950498" y="1150366"/>
            <a:ext cx="2667345" cy="35936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1F6A9-D2F0-AD99-E27F-7147C5F19237}"/>
              </a:ext>
            </a:extLst>
          </p:cNvPr>
          <p:cNvSpPr txBox="1"/>
          <p:nvPr/>
        </p:nvSpPr>
        <p:spPr>
          <a:xfrm>
            <a:off x="532606" y="4806394"/>
            <a:ext cx="48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TN*</a:t>
            </a:r>
            <a:r>
              <a:rPr lang="en-US" sz="1200" dirty="0"/>
              <a:t>, Liu, Raghuram &amp; </a:t>
            </a:r>
            <a:r>
              <a:rPr lang="en-US" sz="1200" dirty="0" err="1"/>
              <a:t>Hollberg</a:t>
            </a:r>
            <a:r>
              <a:rPr lang="en-US" sz="1200" dirty="0"/>
              <a:t>, </a:t>
            </a:r>
            <a:r>
              <a:rPr lang="en-US" sz="1200" i="1" dirty="0"/>
              <a:t>PRA</a:t>
            </a:r>
            <a:r>
              <a:rPr lang="en-US" sz="1200" dirty="0"/>
              <a:t> (2021)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725FEF-2BB6-1325-B2E5-C61A3852DD79}"/>
              </a:ext>
            </a:extLst>
          </p:cNvPr>
          <p:cNvCxnSpPr/>
          <p:nvPr/>
        </p:nvCxnSpPr>
        <p:spPr>
          <a:xfrm>
            <a:off x="7460409" y="920707"/>
            <a:ext cx="13589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F5DC66-329A-0269-75B4-5550C4BDE481}"/>
                  </a:ext>
                </a:extLst>
              </p:cNvPr>
              <p:cNvSpPr txBox="1"/>
              <p:nvPr/>
            </p:nvSpPr>
            <p:spPr>
              <a:xfrm>
                <a:off x="8164560" y="43340"/>
                <a:ext cx="4467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F5DC66-329A-0269-75B4-5550C4BDE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60" y="43340"/>
                <a:ext cx="446789" cy="215444"/>
              </a:xfrm>
              <a:prstGeom prst="rect">
                <a:avLst/>
              </a:prstGeom>
              <a:blipFill>
                <a:blip r:embed="rId5"/>
                <a:stretch>
                  <a:fillRect l="-8108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C7150A-64DA-80BF-004B-011710EA4EF6}"/>
              </a:ext>
            </a:extLst>
          </p:cNvPr>
          <p:cNvSpPr txBox="1"/>
          <p:nvPr/>
        </p:nvSpPr>
        <p:spPr>
          <a:xfrm>
            <a:off x="7971440" y="874899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09BB6-5A07-E84C-39D3-537237CCC236}"/>
              </a:ext>
            </a:extLst>
          </p:cNvPr>
          <p:cNvCxnSpPr>
            <a:cxnSpLocks/>
          </p:cNvCxnSpPr>
          <p:nvPr/>
        </p:nvCxnSpPr>
        <p:spPr>
          <a:xfrm rot="16200000">
            <a:off x="7876922" y="575139"/>
            <a:ext cx="660400" cy="0"/>
          </a:xfrm>
          <a:prstGeom prst="line">
            <a:avLst/>
          </a:prstGeom>
          <a:ln w="38100">
            <a:solidFill>
              <a:srgbClr val="4575B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DD204B-68F2-6527-BB22-1B09E3E4676C}"/>
              </a:ext>
            </a:extLst>
          </p:cNvPr>
          <p:cNvCxnSpPr>
            <a:cxnSpLocks/>
          </p:cNvCxnSpPr>
          <p:nvPr/>
        </p:nvCxnSpPr>
        <p:spPr>
          <a:xfrm rot="5400000" flipH="1">
            <a:off x="7746361" y="582823"/>
            <a:ext cx="660400" cy="0"/>
          </a:xfrm>
          <a:prstGeom prst="line">
            <a:avLst/>
          </a:prstGeom>
          <a:ln w="38100">
            <a:solidFill>
              <a:srgbClr val="4575B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AE1FE7-EF9A-8774-3BA0-F1F0C3F9A775}"/>
              </a:ext>
            </a:extLst>
          </p:cNvPr>
          <p:cNvGrpSpPr/>
          <p:nvPr/>
        </p:nvGrpSpPr>
        <p:grpSpPr>
          <a:xfrm>
            <a:off x="3617843" y="378432"/>
            <a:ext cx="5226603" cy="4365624"/>
            <a:chOff x="3551583" y="378432"/>
            <a:chExt cx="5226603" cy="43656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2186FB-8EED-059B-5592-43BC3D050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399" r="33694"/>
            <a:stretch/>
          </p:blipFill>
          <p:spPr>
            <a:xfrm>
              <a:off x="3551583" y="1150366"/>
              <a:ext cx="2557669" cy="359369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830AB0-BAE8-507C-3A63-45284DD27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5552" y="632701"/>
              <a:ext cx="0" cy="272638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416534-0AB6-95C9-4E56-81BC0467B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5611" y="632701"/>
              <a:ext cx="0" cy="280322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FFB4C4C-F82D-D00A-FC0C-D8DDCDA5F057}"/>
                    </a:ext>
                  </a:extLst>
                </p:cNvPr>
                <p:cNvSpPr txBox="1"/>
                <p:nvPr/>
              </p:nvSpPr>
              <p:spPr>
                <a:xfrm>
                  <a:off x="8232011" y="378432"/>
                  <a:ext cx="5461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±</m:t>
                      </m:r>
                    </m:oMath>
                  </a14:m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FFB4C4C-F82D-D00A-FC0C-D8DDCDA5F0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011" y="378432"/>
                  <a:ext cx="5461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9091" r="-909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F8D875-6DDF-7774-9690-D5B1B0639954}"/>
              </a:ext>
            </a:extLst>
          </p:cNvPr>
          <p:cNvGrpSpPr/>
          <p:nvPr/>
        </p:nvGrpSpPr>
        <p:grpSpPr>
          <a:xfrm>
            <a:off x="6160513" y="632701"/>
            <a:ext cx="2902046" cy="4111355"/>
            <a:chOff x="6094253" y="632701"/>
            <a:chExt cx="2902046" cy="4111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55615-D5C4-B459-69C6-E67A3A0F6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05" r="1"/>
            <a:stretch/>
          </p:blipFill>
          <p:spPr>
            <a:xfrm>
              <a:off x="6094253" y="1150366"/>
              <a:ext cx="2634465" cy="359369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8F7E760-D08B-3326-BEBD-1F8C7041C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0242" y="722630"/>
              <a:ext cx="0" cy="182709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6557D9C-F08D-24DB-4F3B-49B61667E3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921" y="722630"/>
              <a:ext cx="0" cy="190393"/>
            </a:xfrm>
            <a:prstGeom prst="line">
              <a:avLst/>
            </a:prstGeom>
            <a:ln w="38100">
              <a:solidFill>
                <a:srgbClr val="4575B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6D5A668-333D-0E1D-853B-A0A35AB15AEC}"/>
                    </a:ext>
                  </a:extLst>
                </p:cNvPr>
                <p:cNvSpPr txBox="1"/>
                <p:nvPr/>
              </p:nvSpPr>
              <p:spPr>
                <a:xfrm>
                  <a:off x="8450124" y="632701"/>
                  <a:ext cx="5461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±</m:t>
                      </m:r>
                    </m:oMath>
                  </a14:m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r>
                        <a:rPr lang="en-US" sz="1400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6D5A668-333D-0E1D-853B-A0A35AB15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0124" y="632701"/>
                  <a:ext cx="5461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9091" r="-1136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BD0D5A-87E9-4059-D125-CDF0567308B8}"/>
              </a:ext>
            </a:extLst>
          </p:cNvPr>
          <p:cNvSpPr txBox="1"/>
          <p:nvPr/>
        </p:nvSpPr>
        <p:spPr>
          <a:xfrm>
            <a:off x="881639" y="669768"/>
            <a:ext cx="6390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Square wave modulation reduces time in the excited state</a:t>
            </a:r>
            <a:endParaRPr lang="en-US" sz="20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D6ABC1-658D-4D4B-AD70-E943DDD2F52F}"/>
              </a:ext>
            </a:extLst>
          </p:cNvPr>
          <p:cNvGrpSpPr/>
          <p:nvPr/>
        </p:nvGrpSpPr>
        <p:grpSpPr>
          <a:xfrm>
            <a:off x="497581" y="1598632"/>
            <a:ext cx="916188" cy="1348579"/>
            <a:chOff x="484392" y="1908974"/>
            <a:chExt cx="916188" cy="13485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A923BD-84F2-F170-E115-9F4145568FB6}"/>
                </a:ext>
              </a:extLst>
            </p:cNvPr>
            <p:cNvGrpSpPr/>
            <p:nvPr/>
          </p:nvGrpSpPr>
          <p:grpSpPr>
            <a:xfrm>
              <a:off x="601234" y="1908974"/>
              <a:ext cx="799346" cy="1325552"/>
              <a:chOff x="7808883" y="991375"/>
              <a:chExt cx="799346" cy="1325552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8830CDE-B7E3-CE14-CAF5-FBFAF1BD7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8883" y="2206805"/>
                <a:ext cx="472536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7710D53-7665-AD35-ACCE-D08DF18C3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8883" y="1151727"/>
                <a:ext cx="472536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DA5A264-6196-8C29-6368-0B88E63CC3F2}"/>
                      </a:ext>
                    </a:extLst>
                  </p:cNvPr>
                  <p:cNvSpPr txBox="1"/>
                  <p:nvPr/>
                </p:nvSpPr>
                <p:spPr>
                  <a:xfrm>
                    <a:off x="8416703" y="2039928"/>
                    <a:ext cx="19152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9298017-DD0C-7E12-3101-CE022E6458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6703" y="2039928"/>
                    <a:ext cx="19152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000" r="-31250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2991033-5DB5-13DA-0B51-2CB3531F07EE}"/>
                      </a:ext>
                    </a:extLst>
                  </p:cNvPr>
                  <p:cNvSpPr txBox="1"/>
                  <p:nvPr/>
                </p:nvSpPr>
                <p:spPr>
                  <a:xfrm>
                    <a:off x="8416697" y="991375"/>
                    <a:ext cx="1653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14FD7E-38A1-25EB-EE61-3BC2F6572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6697" y="991375"/>
                    <a:ext cx="165365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4286" r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CB1C105-EAD7-573B-92A2-D817C56DF823}"/>
                </a:ext>
              </a:extLst>
            </p:cNvPr>
            <p:cNvSpPr/>
            <p:nvPr/>
          </p:nvSpPr>
          <p:spPr>
            <a:xfrm>
              <a:off x="687457" y="2991255"/>
              <a:ext cx="273585" cy="266298"/>
            </a:xfrm>
            <a:prstGeom prst="ellipse">
              <a:avLst/>
            </a:prstGeom>
            <a:solidFill>
              <a:srgbClr val="FFFEBB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CE8F5BF-04F5-9448-EB16-9A1A40F0C6DE}"/>
                </a:ext>
              </a:extLst>
            </p:cNvPr>
            <p:cNvGrpSpPr/>
            <p:nvPr/>
          </p:nvGrpSpPr>
          <p:grpSpPr>
            <a:xfrm>
              <a:off x="484392" y="2151110"/>
              <a:ext cx="704423" cy="906720"/>
              <a:chOff x="7156496" y="1249260"/>
              <a:chExt cx="704423" cy="90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7D7D4778-A911-1F5F-D148-F785DE9F62F8}"/>
                      </a:ext>
                    </a:extLst>
                  </p14:cNvPr>
                  <p14:cNvContentPartPr/>
                  <p14:nvPr/>
                </p14:nvContentPartPr>
                <p14:xfrm>
                  <a:off x="7706455" y="1255746"/>
                  <a:ext cx="154464" cy="900234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867C117A-0F95-A330-1D72-8439E41D4F0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697094" y="1246387"/>
                    <a:ext cx="173187" cy="918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E7962CE2-D7DF-8FBB-5B68-136633C93CEC}"/>
                      </a:ext>
                    </a:extLst>
                  </p14:cNvPr>
                  <p14:cNvContentPartPr/>
                  <p14:nvPr/>
                </p14:nvContentPartPr>
                <p14:xfrm rot="10800000">
                  <a:off x="7156496" y="1249260"/>
                  <a:ext cx="154464" cy="900234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D9F2FA0A-4ABB-290A-0B41-F0E6FAAD150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 rot="10800000">
                    <a:off x="7147135" y="1239901"/>
                    <a:ext cx="173187" cy="91895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92FC2B9-829B-7698-6DA3-3A9F1684C265}"/>
              </a:ext>
            </a:extLst>
          </p:cNvPr>
          <p:cNvSpPr txBox="1"/>
          <p:nvPr/>
        </p:nvSpPr>
        <p:spPr>
          <a:xfrm>
            <a:off x="1398179" y="3454788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Excited-state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14154-F35D-B7B5-F95D-0802374370C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20" t="64756" r="44545" b="16914"/>
          <a:stretch/>
        </p:blipFill>
        <p:spPr>
          <a:xfrm>
            <a:off x="5644967" y="237162"/>
            <a:ext cx="1832778" cy="4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2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slowing –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D10A39-0C3C-42E3-96CE-2D3A99BACAB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48776" y="1009870"/>
                <a:ext cx="5087940" cy="1944921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+mn-lt"/>
                  </a:rPr>
                  <a:t>Stimulated emission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>
                    <a:latin typeface="+mn-lt"/>
                  </a:rPr>
                  <a:t> larger forces (even for small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200" dirty="0">
                    <a:latin typeface="+mn-lt"/>
                  </a:rPr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+mn-lt"/>
                  </a:rPr>
                  <a:t>Optimize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200" dirty="0">
                    <a:latin typeface="+mn-lt"/>
                  </a:rPr>
                  <a:t> for force and loading rates (conditioned on laser power)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200" dirty="0">
                  <a:latin typeface="+mn-lt"/>
                </a:endParaRPr>
              </a:p>
              <a:p>
                <a:pPr marL="0" indent="0"/>
                <a:endParaRPr lang="en-US" sz="2200" dirty="0">
                  <a:latin typeface="+mn-lt"/>
                </a:endParaRPr>
              </a:p>
              <a:p>
                <a:pPr marL="0" indent="0"/>
                <a:endParaRPr lang="en-US" sz="2200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200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D10A39-0C3C-42E3-96CE-2D3A99BAC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48776" y="1009870"/>
                <a:ext cx="5087940" cy="1944921"/>
              </a:xfrm>
              <a:blipFill>
                <a:blip r:embed="rId3"/>
                <a:stretch>
                  <a:fillRect l="-3234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63185-5596-6643-4D35-203237B7BE3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91C6A-9491-3F72-1747-F7A3CBCC4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477" y="499756"/>
            <a:ext cx="2874935" cy="223951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B1D69A-82B1-F408-3940-BCA034E54673}"/>
              </a:ext>
            </a:extLst>
          </p:cNvPr>
          <p:cNvGrpSpPr/>
          <p:nvPr/>
        </p:nvGrpSpPr>
        <p:grpSpPr>
          <a:xfrm>
            <a:off x="948774" y="159423"/>
            <a:ext cx="8357786" cy="3305433"/>
            <a:chOff x="948774" y="159423"/>
            <a:chExt cx="8357786" cy="33054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F5BCC768-251D-7C62-EEF6-798A0D3F619A}"/>
                </a:ext>
              </a:extLst>
            </p:cNvPr>
            <p:cNvSpPr txBox="1">
              <a:spLocks/>
            </p:cNvSpPr>
            <p:nvPr/>
          </p:nvSpPr>
          <p:spPr>
            <a:xfrm>
              <a:off x="948774" y="2807100"/>
              <a:ext cx="8357786" cy="657756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defRPr kern="1200" spc="20">
                  <a:solidFill>
                    <a:schemeClr val="tx1"/>
                  </a:solidFill>
                  <a:latin typeface="Arial"/>
                  <a:ea typeface="ＭＳ Ｐゴシック" charset="0"/>
                  <a:cs typeface="ＭＳ Ｐゴシック" charset="0"/>
                </a:defRPr>
              </a:lvl1pPr>
              <a:lvl2pPr marL="288925" indent="-288925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kern="1200">
                  <a:solidFill>
                    <a:srgbClr val="595959"/>
                  </a:solidFill>
                  <a:latin typeface="Arial"/>
                  <a:ea typeface="ＭＳ Ｐゴシック" charset="0"/>
                  <a:cs typeface="+mn-cs"/>
                </a:defRPr>
              </a:lvl2pPr>
              <a:lvl3pPr marL="569913" indent="-225425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2000"/>
                <a:buFont typeface="Source Sans Pro" panose="020B0503030403020204" pitchFamily="34" charset="0"/>
                <a:buChar char="›"/>
                <a:defRPr kern="1200">
                  <a:solidFill>
                    <a:srgbClr val="595959"/>
                  </a:solidFill>
                  <a:latin typeface="Arial"/>
                  <a:ea typeface="ＭＳ Ｐゴシック" charset="0"/>
                  <a:cs typeface="+mn-cs"/>
                </a:defRPr>
              </a:lvl3pPr>
              <a:lvl4pPr marL="914400" indent="-227013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kern="1200">
                  <a:solidFill>
                    <a:srgbClr val="595959"/>
                  </a:solidFill>
                  <a:latin typeface="Arial"/>
                  <a:ea typeface="ＭＳ Ｐゴシック" charset="0"/>
                  <a:cs typeface="+mn-cs"/>
                </a:defRPr>
              </a:lvl4pPr>
              <a:lvl5pPr marL="1258888" indent="-227013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Source Sans Pro" panose="020B0503030403020204" pitchFamily="34" charset="0"/>
                <a:buChar char="–"/>
                <a:defRPr kern="1200">
                  <a:solidFill>
                    <a:srgbClr val="595959"/>
                  </a:solidFill>
                  <a:latin typeface="Arial"/>
                  <a:ea typeface="ＭＳ Ｐゴシック" charset="0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+mn-lt"/>
                </a:rPr>
                <a:t>Square wave can improve velocity range &amp; loading rate</a:t>
              </a:r>
            </a:p>
            <a:p>
              <a:pPr marL="0" indent="0"/>
              <a:endParaRPr lang="en-US" sz="2200" dirty="0">
                <a:latin typeface="+mn-lt"/>
              </a:endParaRPr>
            </a:p>
            <a:p>
              <a:pPr marL="0" indent="0"/>
              <a:endParaRPr lang="en-US" sz="2200" dirty="0">
                <a:latin typeface="+mn-lt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2200" dirty="0">
                <a:latin typeface="+mn-lt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sz="2200" dirty="0">
                <a:latin typeface="+mn-l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F0EC15-1B6B-3B78-377C-5C392CCBABDC}"/>
                </a:ext>
              </a:extLst>
            </p:cNvPr>
            <p:cNvGrpSpPr/>
            <p:nvPr/>
          </p:nvGrpSpPr>
          <p:grpSpPr>
            <a:xfrm>
              <a:off x="5824621" y="159423"/>
              <a:ext cx="3195413" cy="2618575"/>
              <a:chOff x="421068" y="603553"/>
              <a:chExt cx="5176835" cy="424231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7DF087-4211-4E92-7C6A-6E9023F03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502" y="603553"/>
                <a:ext cx="5069401" cy="405552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5E1BD5B-4CEB-47F8-EBF3-227BC81E0FA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905089" y="2572256"/>
                    <a:ext cx="3150937" cy="49862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Force (units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oMath>
                    </a14:m>
                    <a:r>
                      <a:rPr lang="en-US" sz="14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5E1BD5B-4CEB-47F8-EBF3-227BC81E0F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-905089" y="2572256"/>
                    <a:ext cx="3150937" cy="49862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000" r="-2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F1D6734-F2CD-CF60-08AE-ACB3E2072AA6}"/>
                      </a:ext>
                    </a:extLst>
                  </p:cNvPr>
                  <p:cNvSpPr txBox="1"/>
                  <p:nvPr/>
                </p:nvSpPr>
                <p:spPr>
                  <a:xfrm>
                    <a:off x="991489" y="4347242"/>
                    <a:ext cx="4328639" cy="49862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Atom’s velocity (units of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4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F1D6734-F2CD-CF60-08AE-ACB3E2072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489" y="4347242"/>
                    <a:ext cx="4328639" cy="49862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2B116B91-29A9-D537-6E27-7ED82FC32A7E}"/>
              </a:ext>
            </a:extLst>
          </p:cNvPr>
          <p:cNvSpPr txBox="1">
            <a:spLocks/>
          </p:cNvSpPr>
          <p:nvPr/>
        </p:nvSpPr>
        <p:spPr>
          <a:xfrm>
            <a:off x="955675" y="3541428"/>
            <a:ext cx="7878737" cy="6982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Slow &amp; trap atoms with </a:t>
            </a:r>
            <a:r>
              <a:rPr lang="en-US" sz="2200" dirty="0">
                <a:solidFill>
                  <a:srgbClr val="00B050"/>
                </a:solidFill>
                <a:latin typeface="+mn-lt"/>
              </a:rPr>
              <a:t>only one laser (556 nm) </a:t>
            </a:r>
            <a:r>
              <a:rPr lang="en-US" sz="2200" dirty="0">
                <a:latin typeface="+mn-lt"/>
              </a:rPr>
              <a:t>instead of two! </a:t>
            </a:r>
          </a:p>
          <a:p>
            <a:pPr marL="0" indent="0"/>
            <a:endParaRPr lang="en-US" sz="22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521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D327D5F-70FF-C6F1-1673-CE673671A4CE}"/>
              </a:ext>
            </a:extLst>
          </p:cNvPr>
          <p:cNvGrpSpPr/>
          <p:nvPr/>
        </p:nvGrpSpPr>
        <p:grpSpPr>
          <a:xfrm>
            <a:off x="4927014" y="1004178"/>
            <a:ext cx="2584134" cy="971701"/>
            <a:chOff x="4927014" y="1004178"/>
            <a:chExt cx="2584134" cy="971701"/>
          </a:xfrm>
        </p:grpSpPr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92FD7388-0008-A012-ADB4-E0471A06E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732" t="39019" r="27609" b="38726"/>
            <a:stretch/>
          </p:blipFill>
          <p:spPr>
            <a:xfrm flipH="1">
              <a:off x="4927014" y="1004178"/>
              <a:ext cx="1479271" cy="414644"/>
            </a:xfrm>
            <a:prstGeom prst="rect">
              <a:avLst/>
            </a:prstGeom>
          </p:spPr>
        </p:pic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35458F0A-5DDA-1201-9889-D5EF564D5FF1}"/>
                </a:ext>
              </a:extLst>
            </p:cNvPr>
            <p:cNvGrpSpPr/>
            <p:nvPr/>
          </p:nvGrpSpPr>
          <p:grpSpPr>
            <a:xfrm>
              <a:off x="5361376" y="1458737"/>
              <a:ext cx="718072" cy="517142"/>
              <a:chOff x="5198503" y="1112129"/>
              <a:chExt cx="718072" cy="517142"/>
            </a:xfrm>
          </p:grpSpPr>
          <p:sp>
            <p:nvSpPr>
              <p:cNvPr id="1037" name="Can 1036">
                <a:extLst>
                  <a:ext uri="{FF2B5EF4-FFF2-40B4-BE49-F238E27FC236}">
                    <a16:creationId xmlns:a16="http://schemas.microsoft.com/office/drawing/2014/main" id="{33616E00-105C-61E8-DACA-83D9BF9DE244}"/>
                  </a:ext>
                </a:extLst>
              </p:cNvPr>
              <p:cNvSpPr/>
              <p:nvPr/>
            </p:nvSpPr>
            <p:spPr>
              <a:xfrm>
                <a:off x="5198503" y="1112129"/>
                <a:ext cx="718072" cy="469461"/>
              </a:xfrm>
              <a:prstGeom prst="can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Oval 1037">
                <a:extLst>
                  <a:ext uri="{FF2B5EF4-FFF2-40B4-BE49-F238E27FC236}">
                    <a16:creationId xmlns:a16="http://schemas.microsoft.com/office/drawing/2014/main" id="{5451018D-E7A8-DA4A-A4B5-9D9DD7A552CD}"/>
                  </a:ext>
                </a:extLst>
              </p:cNvPr>
              <p:cNvSpPr/>
              <p:nvPr/>
            </p:nvSpPr>
            <p:spPr>
              <a:xfrm>
                <a:off x="5198503" y="1443271"/>
                <a:ext cx="712060" cy="186000"/>
              </a:xfrm>
              <a:prstGeom prst="ellipse">
                <a:avLst/>
              </a:prstGeom>
              <a:solidFill>
                <a:srgbClr val="D4DFE5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45F146A5-4E8B-0EC6-58AA-9D618E8A8069}"/>
                </a:ext>
              </a:extLst>
            </p:cNvPr>
            <p:cNvSpPr txBox="1"/>
            <p:nvPr/>
          </p:nvSpPr>
          <p:spPr>
            <a:xfrm>
              <a:off x="6277780" y="1009790"/>
              <a:ext cx="123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  <a:cs typeface="Arial" panose="020B0604020202020204" pitchFamily="34" charset="0"/>
                </a:rPr>
                <a:t>Camera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DA46C5-7059-34E8-94AB-417DF3DCBA62}"/>
              </a:ext>
            </a:extLst>
          </p:cNvPr>
          <p:cNvGrpSpPr/>
          <p:nvPr/>
        </p:nvGrpSpPr>
        <p:grpSpPr>
          <a:xfrm>
            <a:off x="424070" y="1774152"/>
            <a:ext cx="7984675" cy="835231"/>
            <a:chOff x="1133396" y="1849301"/>
            <a:chExt cx="7385396" cy="771896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038108EA-5AA5-2065-78E3-9218FADF068B}"/>
                </a:ext>
              </a:extLst>
            </p:cNvPr>
            <p:cNvSpPr/>
            <p:nvPr/>
          </p:nvSpPr>
          <p:spPr>
            <a:xfrm rot="5400000">
              <a:off x="4497387" y="-1469310"/>
              <a:ext cx="657414" cy="738539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3202188-9FFB-8F8B-DAEA-C9A6C06C8146}"/>
                </a:ext>
              </a:extLst>
            </p:cNvPr>
            <p:cNvSpPr/>
            <p:nvPr/>
          </p:nvSpPr>
          <p:spPr>
            <a:xfrm>
              <a:off x="7346334" y="1849301"/>
              <a:ext cx="1056430" cy="77189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 panose="020B0604020202020204" pitchFamily="34" charset="0"/>
                </a:rPr>
                <a:t>Yb oven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25F5D4-D411-48EF-D76D-2B858EF37081}"/>
                </a:ext>
              </a:extLst>
            </p:cNvPr>
            <p:cNvSpPr/>
            <p:nvPr/>
          </p:nvSpPr>
          <p:spPr>
            <a:xfrm>
              <a:off x="7001003" y="2146185"/>
              <a:ext cx="380955" cy="185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FB0F8F-2CA7-3512-7DEC-980EC0332CC4}"/>
                </a:ext>
              </a:extLst>
            </p:cNvPr>
            <p:cNvSpPr txBox="1"/>
            <p:nvPr/>
          </p:nvSpPr>
          <p:spPr>
            <a:xfrm>
              <a:off x="2555486" y="2078060"/>
              <a:ext cx="1812280" cy="34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  <a:cs typeface="Arial" panose="020B0604020202020204" pitchFamily="34" charset="0"/>
                </a:rPr>
                <a:t>Atomic beam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617E45-A39C-CE6A-D553-803EEB9E5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2107" y="2219021"/>
              <a:ext cx="234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itle 46">
            <a:extLst>
              <a:ext uri="{FF2B5EF4-FFF2-40B4-BE49-F238E27FC236}">
                <a16:creationId xmlns:a16="http://schemas.microsoft.com/office/drawing/2014/main" id="{E2C63C5D-AFC8-076A-0315-3C78C185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Square-wave AM light in the transverse direction</a:t>
            </a:r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5CDBC2B0-9DF1-6D3B-359C-335312564ABC}"/>
              </a:ext>
            </a:extLst>
          </p:cNvPr>
          <p:cNvGrpSpPr/>
          <p:nvPr/>
        </p:nvGrpSpPr>
        <p:grpSpPr>
          <a:xfrm>
            <a:off x="1254334" y="1005354"/>
            <a:ext cx="1964337" cy="789579"/>
            <a:chOff x="7129238" y="3813899"/>
            <a:chExt cx="1964337" cy="78957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C93DB-40CB-F4A4-F469-21EA70C75B98}"/>
                </a:ext>
              </a:extLst>
            </p:cNvPr>
            <p:cNvSpPr txBox="1"/>
            <p:nvPr/>
          </p:nvSpPr>
          <p:spPr>
            <a:xfrm>
              <a:off x="7129238" y="3813899"/>
              <a:ext cx="1964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  <a:cs typeface="Arial" panose="020B0604020202020204" pitchFamily="34" charset="0"/>
                </a:rPr>
                <a:t>A “sheet” of light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56F05F-4FF9-7792-0A7C-8CE6857CB26A}"/>
                </a:ext>
              </a:extLst>
            </p:cNvPr>
            <p:cNvGrpSpPr/>
            <p:nvPr/>
          </p:nvGrpSpPr>
          <p:grpSpPr>
            <a:xfrm>
              <a:off x="7129238" y="4093177"/>
              <a:ext cx="1514046" cy="510301"/>
              <a:chOff x="6427032" y="4173188"/>
              <a:chExt cx="1514046" cy="51030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248CAD7-DA9A-9B11-7BD6-792FB9BEEF59}"/>
                  </a:ext>
                </a:extLst>
              </p:cNvPr>
              <p:cNvSpPr/>
              <p:nvPr/>
            </p:nvSpPr>
            <p:spPr>
              <a:xfrm>
                <a:off x="7000888" y="4292688"/>
                <a:ext cx="940190" cy="99926"/>
              </a:xfrm>
              <a:prstGeom prst="rect">
                <a:avLst/>
              </a:prstGeom>
              <a:solidFill>
                <a:srgbClr val="94EC9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34A1A2-B87D-7364-39DA-21C94F427403}"/>
                  </a:ext>
                </a:extLst>
              </p:cNvPr>
              <p:cNvSpPr txBox="1"/>
              <p:nvPr/>
            </p:nvSpPr>
            <p:spPr>
              <a:xfrm>
                <a:off x="6427032" y="4173188"/>
                <a:ext cx="738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  <a:cs typeface="Arial" panose="020B0604020202020204" pitchFamily="34" charset="0"/>
                  </a:rPr>
                  <a:t>3 mm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30A4F4-02B8-07FF-E70D-38E0ACCC6C6E}"/>
                  </a:ext>
                </a:extLst>
              </p:cNvPr>
              <p:cNvSpPr txBox="1"/>
              <p:nvPr/>
            </p:nvSpPr>
            <p:spPr>
              <a:xfrm>
                <a:off x="7101895" y="4375712"/>
                <a:ext cx="738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  <a:cs typeface="Arial" panose="020B0604020202020204" pitchFamily="34" charset="0"/>
                  </a:rPr>
                  <a:t>30 mm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BC6A7-7F15-E6A4-352B-76C6C3014214}"/>
              </a:ext>
            </a:extLst>
          </p:cNvPr>
          <p:cNvGrpSpPr/>
          <p:nvPr/>
        </p:nvGrpSpPr>
        <p:grpSpPr>
          <a:xfrm>
            <a:off x="4492741" y="2810055"/>
            <a:ext cx="2566124" cy="1059310"/>
            <a:chOff x="4888585" y="3010654"/>
            <a:chExt cx="2566124" cy="1059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0F2C8E-4B6F-85FC-D624-3DCA36213EBC}"/>
                    </a:ext>
                  </a:extLst>
                </p:cNvPr>
                <p:cNvSpPr txBox="1"/>
                <p:nvPr/>
              </p:nvSpPr>
              <p:spPr>
                <a:xfrm>
                  <a:off x="4888585" y="3238967"/>
                  <a:ext cx="256612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  <a:cs typeface="Arial" panose="020B0604020202020204" pitchFamily="34" charset="0"/>
                    </a:rPr>
                    <a:t>Square wave AM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𝑚𝑜𝑑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+mn-lt"/>
                      <a:cs typeface="Arial" panose="020B0604020202020204" pitchFamily="34" charset="0"/>
                    </a:rPr>
                    <a:t>~MHz) </a:t>
                  </a:r>
                </a:p>
                <a:p>
                  <a:r>
                    <a:rPr lang="en-US" sz="1600" dirty="0">
                      <a:latin typeface="+mn-lt"/>
                      <a:cs typeface="Arial" panose="020B0604020202020204" pitchFamily="34" charset="0"/>
                    </a:rPr>
                    <a:t>556 nm light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0F2C8E-4B6F-85FC-D624-3DCA36213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585" y="3238967"/>
                  <a:ext cx="2566124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985" t="-1515"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83CCFB81-6B1C-5202-4B05-D851B3E66535}"/>
                </a:ext>
              </a:extLst>
            </p:cNvPr>
            <p:cNvGrpSpPr/>
            <p:nvPr/>
          </p:nvGrpSpPr>
          <p:grpSpPr>
            <a:xfrm>
              <a:off x="4927014" y="3010654"/>
              <a:ext cx="589128" cy="228313"/>
              <a:chOff x="1114234" y="4399075"/>
              <a:chExt cx="589128" cy="228313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B828A7E-B374-E1AF-4E36-78DC314684D2}"/>
                  </a:ext>
                </a:extLst>
              </p:cNvPr>
              <p:cNvCxnSpPr/>
              <p:nvPr/>
            </p:nvCxnSpPr>
            <p:spPr>
              <a:xfrm>
                <a:off x="1114234" y="4613321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C06C4E1-DE1B-D6C4-005D-BD131EFC3F9B}"/>
                  </a:ext>
                </a:extLst>
              </p:cNvPr>
              <p:cNvCxnSpPr/>
              <p:nvPr/>
            </p:nvCxnSpPr>
            <p:spPr>
              <a:xfrm>
                <a:off x="1344717" y="4613321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52AAE4-6DF7-90EA-3722-376895344888}"/>
                  </a:ext>
                </a:extLst>
              </p:cNvPr>
              <p:cNvCxnSpPr/>
              <p:nvPr/>
            </p:nvCxnSpPr>
            <p:spPr>
              <a:xfrm>
                <a:off x="1235899" y="4410797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267A078-6CB0-6C9B-BB73-C50C6ECBB1B5}"/>
                  </a:ext>
                </a:extLst>
              </p:cNvPr>
              <p:cNvCxnSpPr/>
              <p:nvPr/>
            </p:nvCxnSpPr>
            <p:spPr>
              <a:xfrm>
                <a:off x="1455490" y="4410797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B1F2C26-72B6-55F0-B15B-9497BDF3B2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2046" y="4410797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9AC96A1-4BC2-AF14-EA5E-24DF5CFF9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59871" y="4399075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5221654-C194-6440-EC86-2E27B0E7A9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0070" y="4406112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9D92952-6F30-6A7E-DEAE-B4077BEDFB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81697" y="4399075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Connector 1025">
                <a:extLst>
                  <a:ext uri="{FF2B5EF4-FFF2-40B4-BE49-F238E27FC236}">
                    <a16:creationId xmlns:a16="http://schemas.microsoft.com/office/drawing/2014/main" id="{E73970B0-D8AB-6553-5715-FAFD3A4B8745}"/>
                  </a:ext>
                </a:extLst>
              </p:cNvPr>
              <p:cNvCxnSpPr/>
              <p:nvPr/>
            </p:nvCxnSpPr>
            <p:spPr>
              <a:xfrm>
                <a:off x="1567630" y="4613321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28F2-5614-7AD4-AAED-BD988D5BA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55BCCF-D362-6F36-D796-D3939E5061EC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2046BA1A-3C58-116D-47D1-7127864BD840}"/>
              </a:ext>
            </a:extLst>
          </p:cNvPr>
          <p:cNvSpPr>
            <a:spLocks/>
          </p:cNvSpPr>
          <p:nvPr/>
        </p:nvSpPr>
        <p:spPr>
          <a:xfrm rot="21153549" flipH="1">
            <a:off x="375056" y="-2101784"/>
            <a:ext cx="5132857" cy="4470977"/>
          </a:xfrm>
          <a:prstGeom prst="cube">
            <a:avLst>
              <a:gd name="adj" fmla="val 95612"/>
            </a:avLst>
          </a:prstGeom>
          <a:solidFill>
            <a:srgbClr val="94ED97">
              <a:alpha val="63922"/>
            </a:srgbClr>
          </a:solidFill>
          <a:ln>
            <a:noFill/>
          </a:ln>
          <a:effectLst>
            <a:glow rad="228600">
              <a:srgbClr val="94ED97">
                <a:alpha val="40000"/>
              </a:srgbClr>
            </a:glow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CEDA470C-47B1-F54C-8B4F-A15E062DEB0D}"/>
              </a:ext>
            </a:extLst>
          </p:cNvPr>
          <p:cNvGrpSpPr/>
          <p:nvPr/>
        </p:nvGrpSpPr>
        <p:grpSpPr>
          <a:xfrm>
            <a:off x="842786" y="2786005"/>
            <a:ext cx="3184998" cy="2107744"/>
            <a:chOff x="1117985" y="1308524"/>
            <a:chExt cx="2429618" cy="1607854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6395B0B-B4FD-D03B-F9A5-64986E66B765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17985" y="1308524"/>
              <a:ext cx="2429618" cy="1607854"/>
            </a:xfrm>
            <a:prstGeom prst="rect">
              <a:avLst/>
            </a:prstGeom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03807B15-BFCF-D444-D097-DA4574FED45F}"/>
                </a:ext>
              </a:extLst>
            </p:cNvPr>
            <p:cNvSpPr txBox="1"/>
            <p:nvPr/>
          </p:nvSpPr>
          <p:spPr>
            <a:xfrm>
              <a:off x="1196489" y="1311657"/>
              <a:ext cx="2240249" cy="493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Unexpected dark stripes seen on camera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79A014-B210-6E43-83D9-F6859C0009DE}"/>
              </a:ext>
            </a:extLst>
          </p:cNvPr>
          <p:cNvGrpSpPr/>
          <p:nvPr/>
        </p:nvGrpSpPr>
        <p:grpSpPr>
          <a:xfrm>
            <a:off x="945697" y="3675839"/>
            <a:ext cx="932923" cy="506823"/>
            <a:chOff x="945697" y="3675839"/>
            <a:chExt cx="932923" cy="506823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6A5C9C8-9684-D150-2FC6-89A6CEC68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697" y="3675839"/>
              <a:ext cx="877263" cy="16940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BDA98A2-3B58-CC20-CD25-BCFF7F10191F}"/>
                    </a:ext>
                  </a:extLst>
                </p:cNvPr>
                <p:cNvSpPr txBox="1"/>
                <p:nvPr/>
              </p:nvSpPr>
              <p:spPr>
                <a:xfrm rot="20916567">
                  <a:off x="980617" y="3813330"/>
                  <a:ext cx="8980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dirty="0"/>
                    <a:t>5 mm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BDA98A2-3B58-CC20-CD25-BCFF7F101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16567">
                  <a:off x="980617" y="3813330"/>
                  <a:ext cx="8980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818" r="-6494"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BF73F36C-35C3-268D-6383-BC7A2BFAFC02}"/>
              </a:ext>
            </a:extLst>
          </p:cNvPr>
          <p:cNvGrpSpPr/>
          <p:nvPr/>
        </p:nvGrpSpPr>
        <p:grpSpPr>
          <a:xfrm>
            <a:off x="741773" y="2544267"/>
            <a:ext cx="8379814" cy="2571087"/>
            <a:chOff x="743902" y="2543084"/>
            <a:chExt cx="8379814" cy="257108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77884E-6E03-D56E-8086-3B791D1F34C2}"/>
                </a:ext>
              </a:extLst>
            </p:cNvPr>
            <p:cNvSpPr/>
            <p:nvPr/>
          </p:nvSpPr>
          <p:spPr>
            <a:xfrm>
              <a:off x="6705982" y="4859647"/>
              <a:ext cx="2417734" cy="254524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FAST: magnetometer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5FFD314-DAEA-0DCB-DF28-C7E70B322E42}"/>
                </a:ext>
              </a:extLst>
            </p:cNvPr>
            <p:cNvGrpSpPr/>
            <p:nvPr/>
          </p:nvGrpSpPr>
          <p:grpSpPr>
            <a:xfrm>
              <a:off x="743902" y="2543084"/>
              <a:ext cx="3487695" cy="2468676"/>
              <a:chOff x="5499346" y="2277469"/>
              <a:chExt cx="3487695" cy="2468676"/>
            </a:xfrm>
          </p:grpSpPr>
          <p:sp>
            <p:nvSpPr>
              <p:cNvPr id="1047" name="Rounded Rectangle 1046">
                <a:extLst>
                  <a:ext uri="{FF2B5EF4-FFF2-40B4-BE49-F238E27FC236}">
                    <a16:creationId xmlns:a16="http://schemas.microsoft.com/office/drawing/2014/main" id="{65E11554-FCC1-A987-76B8-D7F57BC8D1E1}"/>
                  </a:ext>
                </a:extLst>
              </p:cNvPr>
              <p:cNvSpPr/>
              <p:nvPr/>
            </p:nvSpPr>
            <p:spPr>
              <a:xfrm>
                <a:off x="5499346" y="2277469"/>
                <a:ext cx="3412181" cy="2468676"/>
              </a:xfrm>
              <a:prstGeom prst="round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5D99D8FA-EC54-0344-0F15-85A697B597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8047" r="4128" b="11475"/>
              <a:stretch/>
            </p:blipFill>
            <p:spPr>
              <a:xfrm>
                <a:off x="5618304" y="3275239"/>
                <a:ext cx="3187406" cy="1257890"/>
              </a:xfrm>
              <a:prstGeom prst="rect">
                <a:avLst/>
              </a:prstGeom>
            </p:spPr>
          </p:pic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51FEDA8A-5922-98D0-383E-E7F4FB6EFC6A}"/>
                  </a:ext>
                </a:extLst>
              </p:cNvPr>
              <p:cNvSpPr txBox="1"/>
              <p:nvPr/>
            </p:nvSpPr>
            <p:spPr>
              <a:xfrm>
                <a:off x="5574860" y="2366609"/>
                <a:ext cx="3412181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Fast atoms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Imaging of magnetic field gradients with atomic fluorescence </a:t>
                </a:r>
              </a:p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36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07407E-6 L 0.36493 0.4972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7" y="24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333D1BE-7DD0-C0E2-3433-ECC2B258C1A0}"/>
              </a:ext>
            </a:extLst>
          </p:cNvPr>
          <p:cNvSpPr/>
          <p:nvPr/>
        </p:nvSpPr>
        <p:spPr>
          <a:xfrm>
            <a:off x="1346307" y="1023085"/>
            <a:ext cx="1937427" cy="1937427"/>
          </a:xfrm>
          <a:prstGeom prst="ellipse">
            <a:avLst/>
          </a:prstGeom>
          <a:noFill/>
          <a:ln w="57150">
            <a:solidFill>
              <a:srgbClr val="E389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D327D5F-70FF-C6F1-1673-CE673671A4CE}"/>
              </a:ext>
            </a:extLst>
          </p:cNvPr>
          <p:cNvGrpSpPr/>
          <p:nvPr/>
        </p:nvGrpSpPr>
        <p:grpSpPr>
          <a:xfrm>
            <a:off x="4927014" y="1004178"/>
            <a:ext cx="2584134" cy="971701"/>
            <a:chOff x="4927014" y="1004178"/>
            <a:chExt cx="2584134" cy="971701"/>
          </a:xfrm>
        </p:grpSpPr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92FD7388-0008-A012-ADB4-E0471A06E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732" t="39019" r="27609" b="38726"/>
            <a:stretch/>
          </p:blipFill>
          <p:spPr>
            <a:xfrm flipH="1">
              <a:off x="4927014" y="1004178"/>
              <a:ext cx="1479271" cy="414644"/>
            </a:xfrm>
            <a:prstGeom prst="rect">
              <a:avLst/>
            </a:prstGeom>
          </p:spPr>
        </p:pic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35458F0A-5DDA-1201-9889-D5EF564D5FF1}"/>
                </a:ext>
              </a:extLst>
            </p:cNvPr>
            <p:cNvGrpSpPr/>
            <p:nvPr/>
          </p:nvGrpSpPr>
          <p:grpSpPr>
            <a:xfrm>
              <a:off x="5361376" y="1458737"/>
              <a:ext cx="718072" cy="517142"/>
              <a:chOff x="5198503" y="1112129"/>
              <a:chExt cx="718072" cy="517142"/>
            </a:xfrm>
          </p:grpSpPr>
          <p:sp>
            <p:nvSpPr>
              <p:cNvPr id="1037" name="Can 1036">
                <a:extLst>
                  <a:ext uri="{FF2B5EF4-FFF2-40B4-BE49-F238E27FC236}">
                    <a16:creationId xmlns:a16="http://schemas.microsoft.com/office/drawing/2014/main" id="{33616E00-105C-61E8-DACA-83D9BF9DE244}"/>
                  </a:ext>
                </a:extLst>
              </p:cNvPr>
              <p:cNvSpPr/>
              <p:nvPr/>
            </p:nvSpPr>
            <p:spPr>
              <a:xfrm>
                <a:off x="5198503" y="1112129"/>
                <a:ext cx="718072" cy="469461"/>
              </a:xfrm>
              <a:prstGeom prst="can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Oval 1037">
                <a:extLst>
                  <a:ext uri="{FF2B5EF4-FFF2-40B4-BE49-F238E27FC236}">
                    <a16:creationId xmlns:a16="http://schemas.microsoft.com/office/drawing/2014/main" id="{5451018D-E7A8-DA4A-A4B5-9D9DD7A552CD}"/>
                  </a:ext>
                </a:extLst>
              </p:cNvPr>
              <p:cNvSpPr/>
              <p:nvPr/>
            </p:nvSpPr>
            <p:spPr>
              <a:xfrm>
                <a:off x="5198503" y="1443271"/>
                <a:ext cx="712060" cy="186000"/>
              </a:xfrm>
              <a:prstGeom prst="ellipse">
                <a:avLst/>
              </a:prstGeom>
              <a:solidFill>
                <a:srgbClr val="D4DFE5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45F146A5-4E8B-0EC6-58AA-9D618E8A8069}"/>
                </a:ext>
              </a:extLst>
            </p:cNvPr>
            <p:cNvSpPr txBox="1"/>
            <p:nvPr/>
          </p:nvSpPr>
          <p:spPr>
            <a:xfrm>
              <a:off x="6277780" y="1009790"/>
              <a:ext cx="123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  <a:cs typeface="Arial" panose="020B0604020202020204" pitchFamily="34" charset="0"/>
                </a:rPr>
                <a:t>Camera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DA46C5-7059-34E8-94AB-417DF3DCBA62}"/>
              </a:ext>
            </a:extLst>
          </p:cNvPr>
          <p:cNvGrpSpPr/>
          <p:nvPr/>
        </p:nvGrpSpPr>
        <p:grpSpPr>
          <a:xfrm>
            <a:off x="424070" y="1774152"/>
            <a:ext cx="7984675" cy="835231"/>
            <a:chOff x="1133396" y="1849301"/>
            <a:chExt cx="7385396" cy="771896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038108EA-5AA5-2065-78E3-9218FADF068B}"/>
                </a:ext>
              </a:extLst>
            </p:cNvPr>
            <p:cNvSpPr/>
            <p:nvPr/>
          </p:nvSpPr>
          <p:spPr>
            <a:xfrm rot="5400000">
              <a:off x="4497387" y="-1469310"/>
              <a:ext cx="657414" cy="738539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3202188-9FFB-8F8B-DAEA-C9A6C06C8146}"/>
                </a:ext>
              </a:extLst>
            </p:cNvPr>
            <p:cNvSpPr/>
            <p:nvPr/>
          </p:nvSpPr>
          <p:spPr>
            <a:xfrm>
              <a:off x="7346334" y="1849301"/>
              <a:ext cx="1056430" cy="77189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 panose="020B0604020202020204" pitchFamily="34" charset="0"/>
                </a:rPr>
                <a:t>Yb oven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25F5D4-D411-48EF-D76D-2B858EF37081}"/>
                </a:ext>
              </a:extLst>
            </p:cNvPr>
            <p:cNvSpPr/>
            <p:nvPr/>
          </p:nvSpPr>
          <p:spPr>
            <a:xfrm>
              <a:off x="7001003" y="2146185"/>
              <a:ext cx="380955" cy="185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FB0F8F-2CA7-3512-7DEC-980EC0332CC4}"/>
                </a:ext>
              </a:extLst>
            </p:cNvPr>
            <p:cNvSpPr txBox="1"/>
            <p:nvPr/>
          </p:nvSpPr>
          <p:spPr>
            <a:xfrm>
              <a:off x="2555486" y="2078060"/>
              <a:ext cx="1812280" cy="34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  <a:cs typeface="Arial" panose="020B0604020202020204" pitchFamily="34" charset="0"/>
                </a:rPr>
                <a:t>Atomic beam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617E45-A39C-CE6A-D553-803EEB9E5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2107" y="2219021"/>
              <a:ext cx="234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itle 46">
            <a:extLst>
              <a:ext uri="{FF2B5EF4-FFF2-40B4-BE49-F238E27FC236}">
                <a16:creationId xmlns:a16="http://schemas.microsoft.com/office/drawing/2014/main" id="{E2C63C5D-AFC8-076A-0315-3C78C1853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359541"/>
            <a:ext cx="7984676" cy="488024"/>
          </a:xfrm>
        </p:spPr>
        <p:txBody>
          <a:bodyPr/>
          <a:lstStyle/>
          <a:p>
            <a:r>
              <a:rPr lang="en-US" dirty="0"/>
              <a:t>Fluorescence imaging of thermal Yb atoms</a:t>
            </a:r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5CDBC2B0-9DF1-6D3B-359C-335312564ABC}"/>
              </a:ext>
            </a:extLst>
          </p:cNvPr>
          <p:cNvGrpSpPr/>
          <p:nvPr/>
        </p:nvGrpSpPr>
        <p:grpSpPr>
          <a:xfrm>
            <a:off x="6930551" y="3918768"/>
            <a:ext cx="1964337" cy="789579"/>
            <a:chOff x="7129238" y="3813899"/>
            <a:chExt cx="1964337" cy="78957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C93DB-40CB-F4A4-F469-21EA70C75B98}"/>
                </a:ext>
              </a:extLst>
            </p:cNvPr>
            <p:cNvSpPr txBox="1"/>
            <p:nvPr/>
          </p:nvSpPr>
          <p:spPr>
            <a:xfrm>
              <a:off x="7129238" y="3813899"/>
              <a:ext cx="1964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  <a:cs typeface="Arial" panose="020B0604020202020204" pitchFamily="34" charset="0"/>
                </a:rPr>
                <a:t>A “sheet” of light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56F05F-4FF9-7792-0A7C-8CE6857CB26A}"/>
                </a:ext>
              </a:extLst>
            </p:cNvPr>
            <p:cNvGrpSpPr/>
            <p:nvPr/>
          </p:nvGrpSpPr>
          <p:grpSpPr>
            <a:xfrm>
              <a:off x="7129238" y="4093177"/>
              <a:ext cx="1514046" cy="510301"/>
              <a:chOff x="6427032" y="4173188"/>
              <a:chExt cx="1514046" cy="51030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248CAD7-DA9A-9B11-7BD6-792FB9BEEF59}"/>
                  </a:ext>
                </a:extLst>
              </p:cNvPr>
              <p:cNvSpPr/>
              <p:nvPr/>
            </p:nvSpPr>
            <p:spPr>
              <a:xfrm>
                <a:off x="7000888" y="4292688"/>
                <a:ext cx="940190" cy="99926"/>
              </a:xfrm>
              <a:prstGeom prst="rect">
                <a:avLst/>
              </a:prstGeom>
              <a:solidFill>
                <a:srgbClr val="94EC9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34A1A2-B87D-7364-39DA-21C94F427403}"/>
                  </a:ext>
                </a:extLst>
              </p:cNvPr>
              <p:cNvSpPr txBox="1"/>
              <p:nvPr/>
            </p:nvSpPr>
            <p:spPr>
              <a:xfrm>
                <a:off x="6427032" y="4173188"/>
                <a:ext cx="738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  <a:cs typeface="Arial" panose="020B0604020202020204" pitchFamily="34" charset="0"/>
                  </a:rPr>
                  <a:t>3 mm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30A4F4-02B8-07FF-E70D-38E0ACCC6C6E}"/>
                  </a:ext>
                </a:extLst>
              </p:cNvPr>
              <p:cNvSpPr txBox="1"/>
              <p:nvPr/>
            </p:nvSpPr>
            <p:spPr>
              <a:xfrm>
                <a:off x="7101895" y="4375712"/>
                <a:ext cx="738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  <a:cs typeface="Arial" panose="020B0604020202020204" pitchFamily="34" charset="0"/>
                  </a:rPr>
                  <a:t>30 mm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BC6A7-7F15-E6A4-352B-76C6C3014214}"/>
              </a:ext>
            </a:extLst>
          </p:cNvPr>
          <p:cNvGrpSpPr/>
          <p:nvPr/>
        </p:nvGrpSpPr>
        <p:grpSpPr>
          <a:xfrm>
            <a:off x="4364427" y="2769619"/>
            <a:ext cx="2566124" cy="1059310"/>
            <a:chOff x="4888585" y="3010654"/>
            <a:chExt cx="2566124" cy="1059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0F2C8E-4B6F-85FC-D624-3DCA36213EBC}"/>
                    </a:ext>
                  </a:extLst>
                </p:cNvPr>
                <p:cNvSpPr txBox="1"/>
                <p:nvPr/>
              </p:nvSpPr>
              <p:spPr>
                <a:xfrm>
                  <a:off x="4888585" y="3238967"/>
                  <a:ext cx="256612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  <a:cs typeface="Arial" panose="020B0604020202020204" pitchFamily="34" charset="0"/>
                    </a:rPr>
                    <a:t>Square wave AM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𝑚𝑜𝑑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+mn-lt"/>
                      <a:cs typeface="Arial" panose="020B0604020202020204" pitchFamily="34" charset="0"/>
                    </a:rPr>
                    <a:t>~MHz) </a:t>
                  </a:r>
                </a:p>
                <a:p>
                  <a:r>
                    <a:rPr lang="en-US" sz="1600" dirty="0">
                      <a:latin typeface="+mn-lt"/>
                      <a:cs typeface="Arial" panose="020B0604020202020204" pitchFamily="34" charset="0"/>
                    </a:rPr>
                    <a:t>556 nm light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0F2C8E-4B6F-85FC-D624-3DCA36213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585" y="3238967"/>
                  <a:ext cx="2566124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985" t="-3030"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83CCFB81-6B1C-5202-4B05-D851B3E66535}"/>
                </a:ext>
              </a:extLst>
            </p:cNvPr>
            <p:cNvGrpSpPr/>
            <p:nvPr/>
          </p:nvGrpSpPr>
          <p:grpSpPr>
            <a:xfrm>
              <a:off x="4927014" y="3010654"/>
              <a:ext cx="589128" cy="228313"/>
              <a:chOff x="1114234" y="4399075"/>
              <a:chExt cx="589128" cy="228313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B828A7E-B374-E1AF-4E36-78DC314684D2}"/>
                  </a:ext>
                </a:extLst>
              </p:cNvPr>
              <p:cNvCxnSpPr/>
              <p:nvPr/>
            </p:nvCxnSpPr>
            <p:spPr>
              <a:xfrm>
                <a:off x="1114234" y="4613321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C06C4E1-DE1B-D6C4-005D-BD131EFC3F9B}"/>
                  </a:ext>
                </a:extLst>
              </p:cNvPr>
              <p:cNvCxnSpPr/>
              <p:nvPr/>
            </p:nvCxnSpPr>
            <p:spPr>
              <a:xfrm>
                <a:off x="1344717" y="4613321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52AAE4-6DF7-90EA-3722-376895344888}"/>
                  </a:ext>
                </a:extLst>
              </p:cNvPr>
              <p:cNvCxnSpPr/>
              <p:nvPr/>
            </p:nvCxnSpPr>
            <p:spPr>
              <a:xfrm>
                <a:off x="1235899" y="4410797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267A078-6CB0-6C9B-BB73-C50C6ECBB1B5}"/>
                  </a:ext>
                </a:extLst>
              </p:cNvPr>
              <p:cNvCxnSpPr/>
              <p:nvPr/>
            </p:nvCxnSpPr>
            <p:spPr>
              <a:xfrm>
                <a:off x="1455490" y="4410797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B1F2C26-72B6-55F0-B15B-9497BDF3B2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2046" y="4410797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9AC96A1-4BC2-AF14-EA5E-24DF5CFF9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59871" y="4399075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5221654-C194-6440-EC86-2E27B0E7A9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0070" y="4406112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9D92952-6F30-6A7E-DEAE-B4077BEDFB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81697" y="4399075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Connector 1025">
                <a:extLst>
                  <a:ext uri="{FF2B5EF4-FFF2-40B4-BE49-F238E27FC236}">
                    <a16:creationId xmlns:a16="http://schemas.microsoft.com/office/drawing/2014/main" id="{E73970B0-D8AB-6553-5715-FAFD3A4B8745}"/>
                  </a:ext>
                </a:extLst>
              </p:cNvPr>
              <p:cNvCxnSpPr/>
              <p:nvPr/>
            </p:nvCxnSpPr>
            <p:spPr>
              <a:xfrm>
                <a:off x="1567630" y="4613321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28F2-5614-7AD4-AAED-BD988D5BA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2046BA1A-3C58-116D-47D1-7127864BD840}"/>
              </a:ext>
            </a:extLst>
          </p:cNvPr>
          <p:cNvSpPr>
            <a:spLocks/>
          </p:cNvSpPr>
          <p:nvPr/>
        </p:nvSpPr>
        <p:spPr>
          <a:xfrm rot="21153549" flipH="1">
            <a:off x="3864372" y="958268"/>
            <a:ext cx="3687068" cy="2883844"/>
          </a:xfrm>
          <a:prstGeom prst="cube">
            <a:avLst>
              <a:gd name="adj" fmla="val 95612"/>
            </a:avLst>
          </a:prstGeom>
          <a:solidFill>
            <a:srgbClr val="94ED97">
              <a:alpha val="63922"/>
            </a:srgbClr>
          </a:solidFill>
          <a:ln>
            <a:noFill/>
          </a:ln>
          <a:effectLst>
            <a:glow rad="228600">
              <a:srgbClr val="94ED97">
                <a:alpha val="40000"/>
              </a:srgbClr>
            </a:glow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36212E-A80A-B90E-1054-34C7D0CB2427}"/>
              </a:ext>
            </a:extLst>
          </p:cNvPr>
          <p:cNvGrpSpPr/>
          <p:nvPr/>
        </p:nvGrpSpPr>
        <p:grpSpPr>
          <a:xfrm>
            <a:off x="897134" y="3243532"/>
            <a:ext cx="3168828" cy="1846155"/>
            <a:chOff x="791413" y="2883392"/>
            <a:chExt cx="3168828" cy="18461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F820A8-2781-F344-EC1F-525C5BC5CD0B}"/>
                </a:ext>
              </a:extLst>
            </p:cNvPr>
            <p:cNvGrpSpPr/>
            <p:nvPr/>
          </p:nvGrpSpPr>
          <p:grpSpPr>
            <a:xfrm>
              <a:off x="791413" y="2883392"/>
              <a:ext cx="1808266" cy="1846155"/>
              <a:chOff x="9808475" y="2336077"/>
              <a:chExt cx="1808266" cy="184460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1546E08-BC86-014E-C393-EF273E51ABB9}"/>
                  </a:ext>
                </a:extLst>
              </p:cNvPr>
              <p:cNvCxnSpPr/>
              <p:nvPr/>
            </p:nvCxnSpPr>
            <p:spPr>
              <a:xfrm flipH="1">
                <a:off x="9808475" y="3491861"/>
                <a:ext cx="10507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392F16D-B5D0-96D0-2E49-3F32F6259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59175" y="2532357"/>
                <a:ext cx="1" cy="9695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0FB3D11-B369-3BD7-A094-CFD071199F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6296" y="3489039"/>
                <a:ext cx="485787" cy="574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83CED3-3F3C-6E9C-75E9-F47675EE4837}"/>
                  </a:ext>
                </a:extLst>
              </p:cNvPr>
              <p:cNvSpPr txBox="1"/>
              <p:nvPr/>
            </p:nvSpPr>
            <p:spPr>
              <a:xfrm>
                <a:off x="11348971" y="3842411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x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1E59D1-BACD-FCBC-B8F4-45ED3C9938C3}"/>
                  </a:ext>
                </a:extLst>
              </p:cNvPr>
              <p:cNvSpPr txBox="1"/>
              <p:nvPr/>
            </p:nvSpPr>
            <p:spPr>
              <a:xfrm>
                <a:off x="10853897" y="2336077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y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EA9C8C-6B8A-7528-9755-9F4729E6A559}"/>
                  </a:ext>
                </a:extLst>
              </p:cNvPr>
              <p:cNvSpPr txBox="1"/>
              <p:nvPr/>
            </p:nvSpPr>
            <p:spPr>
              <a:xfrm>
                <a:off x="9808475" y="3482669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z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C117D6-5624-B3B7-4444-0A81F7260A09}"/>
                </a:ext>
              </a:extLst>
            </p:cNvPr>
            <p:cNvCxnSpPr/>
            <p:nvPr/>
          </p:nvCxnSpPr>
          <p:spPr>
            <a:xfrm>
              <a:off x="1956748" y="3177928"/>
              <a:ext cx="0" cy="892936"/>
            </a:xfrm>
            <a:prstGeom prst="straightConnector1">
              <a:avLst/>
            </a:prstGeom>
            <a:ln>
              <a:solidFill>
                <a:srgbClr val="27764B"/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D3B9EDA-A3AB-B87D-2A09-38E99E6BF5A6}"/>
                    </a:ext>
                  </a:extLst>
                </p:cNvPr>
                <p:cNvSpPr txBox="1"/>
                <p:nvPr/>
              </p:nvSpPr>
              <p:spPr>
                <a:xfrm>
                  <a:off x="2015006" y="3457222"/>
                  <a:ext cx="177934" cy="2761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D3B9EDA-A3AB-B87D-2A09-38E99E6BF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006" y="3457222"/>
                  <a:ext cx="177934" cy="276166"/>
                </a:xfrm>
                <a:prstGeom prst="rect">
                  <a:avLst/>
                </a:prstGeom>
                <a:blipFill>
                  <a:blip r:embed="rId5"/>
                  <a:stretch>
                    <a:fillRect l="-26667" r="-26667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59F3C4-33D9-8625-7A53-A58867D8A69F}"/>
                </a:ext>
              </a:extLst>
            </p:cNvPr>
            <p:cNvSpPr txBox="1"/>
            <p:nvPr/>
          </p:nvSpPr>
          <p:spPr>
            <a:xfrm>
              <a:off x="2192940" y="3266503"/>
              <a:ext cx="17673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  <a:cs typeface="Arial" panose="020B0604020202020204" pitchFamily="34" charset="0"/>
                </a:rPr>
                <a:t>Laser polarization along y</a:t>
              </a:r>
            </a:p>
          </p:txBody>
        </p:sp>
      </p:grpSp>
      <p:pic>
        <p:nvPicPr>
          <p:cNvPr id="21" name="Picture 20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652EFBA4-3D47-290B-8C1F-55F2176BE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429565">
            <a:off x="4501381" y="1600048"/>
            <a:ext cx="1018297" cy="5258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F6AA076-F829-9D98-5FC1-3B2E3044E932}"/>
              </a:ext>
            </a:extLst>
          </p:cNvPr>
          <p:cNvSpPr/>
          <p:nvPr/>
        </p:nvSpPr>
        <p:spPr>
          <a:xfrm>
            <a:off x="6705982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23EB52-4720-0F84-70CD-ECFD17493C07}"/>
              </a:ext>
            </a:extLst>
          </p:cNvPr>
          <p:cNvGrpSpPr/>
          <p:nvPr/>
        </p:nvGrpSpPr>
        <p:grpSpPr>
          <a:xfrm>
            <a:off x="709632" y="3189635"/>
            <a:ext cx="1719423" cy="1814596"/>
            <a:chOff x="603911" y="2829495"/>
            <a:chExt cx="1719423" cy="1814596"/>
          </a:xfrm>
        </p:grpSpPr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8C822781-BC61-EED6-F150-6AC09CDCEB23}"/>
                </a:ext>
              </a:extLst>
            </p:cNvPr>
            <p:cNvSpPr/>
            <p:nvPr/>
          </p:nvSpPr>
          <p:spPr>
            <a:xfrm flipH="1">
              <a:off x="603911" y="4050575"/>
              <a:ext cx="1719423" cy="593516"/>
            </a:xfrm>
            <a:prstGeom prst="parallelogram">
              <a:avLst>
                <a:gd name="adj" fmla="val 85652"/>
              </a:avLst>
            </a:prstGeom>
            <a:solidFill>
              <a:srgbClr val="94ED97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7A5457-30A0-DCC4-5F27-7661800B2D07}"/>
                </a:ext>
              </a:extLst>
            </p:cNvPr>
            <p:cNvSpPr txBox="1"/>
            <p:nvPr/>
          </p:nvSpPr>
          <p:spPr>
            <a:xfrm>
              <a:off x="970268" y="4184517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Image plane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55C56A2-C1EA-8F4D-4153-C27971A7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1154565" y="2852695"/>
              <a:ext cx="463989" cy="41759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61C682C8-D639-FE4F-760A-D272D8D3C5C5}"/>
              </a:ext>
            </a:extLst>
          </p:cNvPr>
          <p:cNvSpPr/>
          <p:nvPr/>
        </p:nvSpPr>
        <p:spPr>
          <a:xfrm>
            <a:off x="955675" y="1244212"/>
            <a:ext cx="1937427" cy="1937427"/>
          </a:xfrm>
          <a:prstGeom prst="ellipse">
            <a:avLst/>
          </a:prstGeom>
          <a:noFill/>
          <a:ln w="57150">
            <a:solidFill>
              <a:srgbClr val="E389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6A2886-5514-3783-140E-BCC8989C20E4}"/>
              </a:ext>
            </a:extLst>
          </p:cNvPr>
          <p:cNvGrpSpPr/>
          <p:nvPr/>
        </p:nvGrpSpPr>
        <p:grpSpPr>
          <a:xfrm>
            <a:off x="3334741" y="1844286"/>
            <a:ext cx="1940987" cy="697359"/>
            <a:chOff x="4120016" y="3803406"/>
            <a:chExt cx="1940987" cy="69735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3A68325-9057-1DE5-8E38-78AA09486F1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93467" y="3694517"/>
              <a:ext cx="0" cy="892936"/>
            </a:xfrm>
            <a:prstGeom prst="straightConnector1">
              <a:avLst/>
            </a:prstGeom>
            <a:ln>
              <a:solidFill>
                <a:schemeClr val="accent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96344DD-CD48-19AB-EEE5-18B81E666CE1}"/>
                    </a:ext>
                  </a:extLst>
                </p:cNvPr>
                <p:cNvSpPr txBox="1"/>
                <p:nvPr/>
              </p:nvSpPr>
              <p:spPr>
                <a:xfrm>
                  <a:off x="4762448" y="4224599"/>
                  <a:ext cx="181845" cy="2761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2" name="TextBox 1081">
                  <a:extLst>
                    <a:ext uri="{FF2B5EF4-FFF2-40B4-BE49-F238E27FC236}">
                      <a16:creationId xmlns:a16="http://schemas.microsoft.com/office/drawing/2014/main" id="{A13331E5-D8E8-34EC-DD66-86058460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448" y="4224599"/>
                  <a:ext cx="181845" cy="276166"/>
                </a:xfrm>
                <a:prstGeom prst="rect">
                  <a:avLst/>
                </a:prstGeom>
                <a:blipFill>
                  <a:blip r:embed="rId8"/>
                  <a:stretch>
                    <a:fillRect l="-26667" r="-2666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AE4134-A0BF-E2A3-AD66-FC9CCC22C396}"/>
                </a:ext>
              </a:extLst>
            </p:cNvPr>
            <p:cNvSpPr txBox="1"/>
            <p:nvPr/>
          </p:nvSpPr>
          <p:spPr>
            <a:xfrm>
              <a:off x="4120016" y="3803406"/>
              <a:ext cx="1940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  <a:cs typeface="Arial" panose="020B0604020202020204" pitchFamily="34" charset="0"/>
                </a:rPr>
                <a:t>B-field gradient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82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gnet0046 17-43-01_contrast adjusted_green.mov">
            <a:hlinkClick r:id="" action="ppaction://media"/>
            <a:extLst>
              <a:ext uri="{FF2B5EF4-FFF2-40B4-BE49-F238E27FC236}">
                <a16:creationId xmlns:a16="http://schemas.microsoft.com/office/drawing/2014/main" id="{E4072AB4-C0F5-1411-FB4F-A0863DAA9F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8000" contrast="5000"/>
          </a:blip>
          <a:stretch>
            <a:fillRect/>
          </a:stretch>
        </p:blipFill>
        <p:spPr>
          <a:xfrm>
            <a:off x="583880" y="1301189"/>
            <a:ext cx="7976239" cy="25438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7BEDA-61F0-FCD2-EF9F-32ACB28BB5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11713"/>
            <a:ext cx="846138" cy="271462"/>
          </a:xfrm>
        </p:spPr>
        <p:txBody>
          <a:bodyPr/>
          <a:lstStyle/>
          <a:p>
            <a:fld id="{17882F54-163C-324B-9217-7366CFA5474E}" type="slidenum">
              <a:rPr lang="en-US" altLang="en-US" smtClean="0">
                <a:solidFill>
                  <a:schemeClr val="bg1"/>
                </a:solidFill>
              </a:rPr>
              <a:pPr/>
              <a:t>24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E320D-D745-069E-8F26-027DF47B12A5}"/>
              </a:ext>
            </a:extLst>
          </p:cNvPr>
          <p:cNvSpPr txBox="1"/>
          <p:nvPr/>
        </p:nvSpPr>
        <p:spPr>
          <a:xfrm>
            <a:off x="1262423" y="3216299"/>
            <a:ext cx="73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5 mm</a:t>
            </a:r>
          </a:p>
        </p:txBody>
      </p:sp>
      <p:pic>
        <p:nvPicPr>
          <p:cNvPr id="7" name="Picture 6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804828C4-8B0B-2DF6-95C7-4C438A3E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2106">
            <a:off x="7152973" y="3223150"/>
            <a:ext cx="1662001" cy="8581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CC380A-254A-F8D8-8402-45D859D32199}"/>
              </a:ext>
            </a:extLst>
          </p:cNvPr>
          <p:cNvSpPr/>
          <p:nvPr/>
        </p:nvSpPr>
        <p:spPr>
          <a:xfrm>
            <a:off x="837096" y="3593717"/>
            <a:ext cx="1509037" cy="128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46">
            <a:extLst>
              <a:ext uri="{FF2B5EF4-FFF2-40B4-BE49-F238E27FC236}">
                <a16:creationId xmlns:a16="http://schemas.microsoft.com/office/drawing/2014/main" id="{80A93419-1E2A-5EFE-AD19-784531F6493B}"/>
              </a:ext>
            </a:extLst>
          </p:cNvPr>
          <p:cNvSpPr txBox="1">
            <a:spLocks/>
          </p:cNvSpPr>
          <p:nvPr/>
        </p:nvSpPr>
        <p:spPr bwMode="auto">
          <a:xfrm>
            <a:off x="583880" y="397410"/>
            <a:ext cx="8072758" cy="48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400" b="0" dirty="0">
                <a:solidFill>
                  <a:schemeClr val="bg1"/>
                </a:solidFill>
              </a:rPr>
              <a:t>Dark stripes in the fluorescence = magnetic field contours?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8CD1FF-350E-7757-8E9F-E71B5936BC79}"/>
              </a:ext>
            </a:extLst>
          </p:cNvPr>
          <p:cNvCxnSpPr>
            <a:cxnSpLocks/>
          </p:cNvCxnSpPr>
          <p:nvPr/>
        </p:nvCxnSpPr>
        <p:spPr>
          <a:xfrm>
            <a:off x="153130" y="4196136"/>
            <a:ext cx="13769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92FBE4-3CD1-6594-61A1-E55886AA2721}"/>
              </a:ext>
            </a:extLst>
          </p:cNvPr>
          <p:cNvCxnSpPr>
            <a:cxnSpLocks/>
          </p:cNvCxnSpPr>
          <p:nvPr/>
        </p:nvCxnSpPr>
        <p:spPr>
          <a:xfrm flipV="1">
            <a:off x="248380" y="2956749"/>
            <a:ext cx="0" cy="13727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5A95CF-D89C-3B15-9D29-CA0978A14D83}"/>
              </a:ext>
            </a:extLst>
          </p:cNvPr>
          <p:cNvSpPr txBox="1"/>
          <p:nvPr/>
        </p:nvSpPr>
        <p:spPr>
          <a:xfrm>
            <a:off x="95226" y="2523982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5E5F0A-56D4-9FDA-6B1F-3939C73B2E56}"/>
              </a:ext>
            </a:extLst>
          </p:cNvPr>
          <p:cNvSpPr txBox="1"/>
          <p:nvPr/>
        </p:nvSpPr>
        <p:spPr>
          <a:xfrm>
            <a:off x="1529877" y="3920395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304D6B-8D2D-225E-DF83-CD1BA5AA6E7C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rgbClr val="8C1514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FAST: magnetometer</a:t>
            </a:r>
          </a:p>
        </p:txBody>
      </p:sp>
    </p:spTree>
    <p:extLst>
      <p:ext uri="{BB962C8B-B14F-4D97-AF65-F5344CB8AC3E}">
        <p14:creationId xmlns:p14="http://schemas.microsoft.com/office/powerpoint/2010/main" val="20190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69 0.02191 L -0.09358 0.02438 C -0.09062 0.02531 -0.08767 0.02592 -0.0849 0.02685 C -0.08281 0.02777 -0.0809 0.0287 -0.07899 0.02963 C -0.07656 0.03055 -0.07413 0.03117 -0.07187 0.0321 C -0.06979 0.03302 -0.06788 0.03364 -0.06597 0.03456 C -0.06354 0.03611 -0.06128 0.03889 -0.05868 0.03981 C -0.05503 0.04135 -0.05104 0.04166 -0.04722 0.04228 C -0.03889 0.04074 -0.03056 0.04074 -0.02257 0.03734 C -0.02049 0.03642 -0.01944 0.0324 -0.01823 0.02963 C -0.01181 0.0145 -0.01528 0.02129 -0.01233 0.00895 C -0.01146 0.00524 -0.01024 0.00216 -0.00937 -0.00155 C -0.00868 -0.00463 -0.00868 -0.00834 -0.00799 -0.01173 C -0.00712 -0.01605 -0.00608 -0.02037 -0.00503 -0.02469 C -0.00469 -0.02963 -0.00451 -0.03488 -0.00365 -0.04013 C -0.00295 -0.04445 -0.00121 -0.04846 -0.00069 -0.05309 C 0.00017 -0.06235 0.00017 -0.07192 0.00069 -0.08118 C 0.00035 -0.0929 0.00434 -0.12624 -0.00365 -0.14044 C -0.00608 -0.14507 -0.0092 -0.14661 -0.01233 -0.14815 C -0.01615 -0.15 -0.02014 -0.15186 -0.02396 -0.1534 L -0.02969 -0.15587 C -0.04184 -0.15525 -0.05399 -0.15587 -0.06597 -0.1534 C -0.06771 -0.15309 -0.06875 -0.14969 -0.07031 -0.14815 C -0.08316 -0.13519 -0.06996 -0.15062 -0.08056 -0.13797 C -0.08246 -0.13272 -0.08559 -0.12871 -0.08628 -0.12253 C -0.08681 -0.11821 -0.08715 -0.11389 -0.08767 -0.10957 C -0.08802 -0.1071 -0.08889 -0.10463 -0.08924 -0.10186 C -0.08976 -0.09753 -0.0901 -0.09321 -0.09062 -0.08889 C -0.08958 -0.04507 -0.08993 -0.00124 -0.08767 0.04228 C -0.0875 0.0466 -0.08316 0.06296 -0.08056 0.06821 C -0.07726 0.07438 -0.07431 0.08148 -0.07031 0.08611 C -0.06562 0.09197 -0.05972 0.09938 -0.05434 0.10154 C -0.05243 0.10247 -0.05052 0.10339 -0.04861 0.10432 C -0.04705 0.10493 -0.04566 0.10617 -0.04427 0.10679 C -0.04184 0.10802 -0.03941 0.10864 -0.03698 0.10956 L -0.00799 0.10679 C -0.00191 0.10401 0.0026 0.09475 0.00799 0.08889 C 0.01129 0.08518 0.01493 0.08271 0.01806 0.07839 C 0.02517 0.06913 0.02153 0.07222 0.0283 0.06821 C 0.02969 0.06574 0.03108 0.06265 0.03264 0.06049 C 0.03385 0.05833 0.03559 0.0571 0.03698 0.05524 C 0.03906 0.05247 0.04167 0.0466 0.04271 0.04228 C 0.04271 0.04259 0.04635 0.02314 0.04705 0.01913 L 0.04861 0.01142 " pathEditMode="relative" rAng="0" ptsTypes="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-4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25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A33E7-E9DC-A7D7-C6B1-112925B8AC2E}"/>
                  </a:ext>
                </a:extLst>
              </p:cNvPr>
              <p:cNvSpPr txBox="1"/>
              <p:nvPr/>
            </p:nvSpPr>
            <p:spPr>
              <a:xfrm>
                <a:off x="821555" y="3773463"/>
                <a:ext cx="1082732" cy="338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sPr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(6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A33E7-E9DC-A7D7-C6B1-112925B8A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55" y="3773463"/>
                <a:ext cx="1082732" cy="338491"/>
              </a:xfrm>
              <a:prstGeom prst="rect">
                <a:avLst/>
              </a:prstGeom>
              <a:blipFill>
                <a:blip r:embed="rId3"/>
                <a:stretch>
                  <a:fillRect r="-8140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6769BD-5837-67FA-4EAD-174C072DBA62}"/>
              </a:ext>
            </a:extLst>
          </p:cNvPr>
          <p:cNvCxnSpPr/>
          <p:nvPr/>
        </p:nvCxnSpPr>
        <p:spPr>
          <a:xfrm>
            <a:off x="2016442" y="3942709"/>
            <a:ext cx="89560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CE11E6-551A-09AA-2BB6-AB5CDD05EECA}"/>
              </a:ext>
            </a:extLst>
          </p:cNvPr>
          <p:cNvCxnSpPr/>
          <p:nvPr/>
        </p:nvCxnSpPr>
        <p:spPr>
          <a:xfrm>
            <a:off x="3130340" y="1714200"/>
            <a:ext cx="89560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DC72FE-418A-E76F-EE57-7F863C493B01}"/>
              </a:ext>
            </a:extLst>
          </p:cNvPr>
          <p:cNvCxnSpPr/>
          <p:nvPr/>
        </p:nvCxnSpPr>
        <p:spPr>
          <a:xfrm>
            <a:off x="3130340" y="1485430"/>
            <a:ext cx="89560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D1CABE-9A1D-AC58-7893-3EA68CB8CF4B}"/>
              </a:ext>
            </a:extLst>
          </p:cNvPr>
          <p:cNvCxnSpPr/>
          <p:nvPr/>
        </p:nvCxnSpPr>
        <p:spPr>
          <a:xfrm>
            <a:off x="3130340" y="1867766"/>
            <a:ext cx="89560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EFC74B-4F5C-99A4-9B68-6A386E3B2706}"/>
              </a:ext>
            </a:extLst>
          </p:cNvPr>
          <p:cNvGrpSpPr/>
          <p:nvPr/>
        </p:nvGrpSpPr>
        <p:grpSpPr>
          <a:xfrm>
            <a:off x="2620891" y="3569820"/>
            <a:ext cx="1303522" cy="837488"/>
            <a:chOff x="6098347" y="3756393"/>
            <a:chExt cx="1303522" cy="83748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FCB36F-A87A-691D-D8D9-A1C27E3A3C1A}"/>
                </a:ext>
              </a:extLst>
            </p:cNvPr>
            <p:cNvSpPr txBox="1"/>
            <p:nvPr/>
          </p:nvSpPr>
          <p:spPr>
            <a:xfrm>
              <a:off x="6098347" y="4255327"/>
              <a:ext cx="1303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ground state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890EC6B-422E-A879-740E-57C619D1D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1057" y="3756393"/>
              <a:ext cx="618103" cy="61810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467F662-A305-61F5-4E63-F6FD3A2A871B}"/>
              </a:ext>
            </a:extLst>
          </p:cNvPr>
          <p:cNvGrpSpPr/>
          <p:nvPr/>
        </p:nvGrpSpPr>
        <p:grpSpPr>
          <a:xfrm>
            <a:off x="1616494" y="1490944"/>
            <a:ext cx="1972110" cy="2451764"/>
            <a:chOff x="5189666" y="2290533"/>
            <a:chExt cx="1972110" cy="2451764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716BC9A-0600-ED9A-5D2E-B47D06C56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250" y="2504653"/>
              <a:ext cx="1111526" cy="223764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AB45C3-ECEB-8585-B18A-AAC9B533DA43}"/>
                </a:ext>
              </a:extLst>
            </p:cNvPr>
            <p:cNvSpPr txBox="1"/>
            <p:nvPr/>
          </p:nvSpPr>
          <p:spPr>
            <a:xfrm>
              <a:off x="5692806" y="2290533"/>
              <a:ext cx="1096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30000" dirty="0"/>
                <a:t>3</a:t>
              </a:r>
              <a:r>
                <a:rPr lang="en-US" dirty="0"/>
                <a:t>P</a:t>
              </a:r>
              <a:r>
                <a:rPr lang="en-US" baseline="-25000" dirty="0"/>
                <a:t>1 </a:t>
              </a:r>
              <a:r>
                <a:rPr lang="en-US" dirty="0"/>
                <a:t>(6s6p)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11E65804-08FC-1786-24EE-9D86A5A350AE}"/>
                    </a:ext>
                  </a:extLst>
                </p:cNvPr>
                <p:cNvSpPr txBox="1"/>
                <p:nvPr/>
              </p:nvSpPr>
              <p:spPr>
                <a:xfrm>
                  <a:off x="5189666" y="3296768"/>
                  <a:ext cx="19237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556 nm</a:t>
                  </a:r>
                </a:p>
                <a:p>
                  <a:r>
                    <a:rPr lang="en-US" sz="1600" dirty="0"/>
                    <a:t>(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sz="1600" dirty="0"/>
                    <a:t> = 182 kHz) </a:t>
                  </a:r>
                </a:p>
              </p:txBody>
            </p:sp>
          </mc:Choice>
          <mc:Fallback xmlns="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11E65804-08FC-1786-24EE-9D86A5A35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666" y="3296768"/>
                  <a:ext cx="1923785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1974" t="-2128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itle 4">
            <a:extLst>
              <a:ext uri="{FF2B5EF4-FFF2-40B4-BE49-F238E27FC236}">
                <a16:creationId xmlns:a16="http://schemas.microsoft.com/office/drawing/2014/main" id="{50D8F060-2306-1701-6113-5537C911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89800"/>
            <a:ext cx="7707862" cy="488024"/>
          </a:xfrm>
        </p:spPr>
        <p:txBody>
          <a:bodyPr/>
          <a:lstStyle/>
          <a:p>
            <a:r>
              <a:rPr lang="en-US" dirty="0"/>
              <a:t>4-level atom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504CB3-84D8-BE79-16E8-CF06740E9E03}"/>
              </a:ext>
            </a:extLst>
          </p:cNvPr>
          <p:cNvGrpSpPr/>
          <p:nvPr/>
        </p:nvGrpSpPr>
        <p:grpSpPr>
          <a:xfrm>
            <a:off x="3956116" y="1480661"/>
            <a:ext cx="769476" cy="407549"/>
            <a:chOff x="4533736" y="1436957"/>
            <a:chExt cx="769476" cy="40754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12E2C4-1D4A-5E58-88A4-45D12D8EF7F8}"/>
                </a:ext>
              </a:extLst>
            </p:cNvPr>
            <p:cNvCxnSpPr>
              <a:cxnSpLocks/>
            </p:cNvCxnSpPr>
            <p:nvPr/>
          </p:nvCxnSpPr>
          <p:spPr>
            <a:xfrm>
              <a:off x="4889778" y="1436957"/>
              <a:ext cx="413434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7C4F39C-E6E1-1293-C9B9-23BFF8CAE2DC}"/>
                </a:ext>
              </a:extLst>
            </p:cNvPr>
            <p:cNvCxnSpPr>
              <a:cxnSpLocks/>
            </p:cNvCxnSpPr>
            <p:nvPr/>
          </p:nvCxnSpPr>
          <p:spPr>
            <a:xfrm>
              <a:off x="4889778" y="1646594"/>
              <a:ext cx="413434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0661C-977D-488C-7CC9-0FB934C6B73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778" y="1844506"/>
              <a:ext cx="413434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5696D4-84FA-B054-47E3-1CE94C34D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0953" y="1439915"/>
              <a:ext cx="358340" cy="204962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FCBC21-0ABA-AD71-9CF8-BB4002B50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5529" y="1643072"/>
              <a:ext cx="306520" cy="22854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3FBEB-9837-4E1C-ED03-DADE4EC2C27B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6" y="1659957"/>
              <a:ext cx="356042" cy="18175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4057BAC-D5AC-8944-C9B4-1AC403CD254A}"/>
              </a:ext>
            </a:extLst>
          </p:cNvPr>
          <p:cNvSpPr txBox="1"/>
          <p:nvPr/>
        </p:nvSpPr>
        <p:spPr>
          <a:xfrm>
            <a:off x="4974806" y="1262488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baseline="-25000" dirty="0" err="1"/>
              <a:t>J</a:t>
            </a:r>
            <a:r>
              <a:rPr lang="en-US" sz="1600" dirty="0"/>
              <a:t> =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2D3B53-B17B-FBB1-7FED-258358A79345}"/>
              </a:ext>
            </a:extLst>
          </p:cNvPr>
          <p:cNvSpPr txBox="1"/>
          <p:nvPr/>
        </p:nvSpPr>
        <p:spPr>
          <a:xfrm>
            <a:off x="4974564" y="149894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baseline="-25000" dirty="0" err="1"/>
              <a:t>J</a:t>
            </a:r>
            <a:r>
              <a:rPr lang="en-US" sz="1600" dirty="0"/>
              <a:t> = 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F71020-7564-2CF3-3316-49F8D795FA7C}"/>
              </a:ext>
            </a:extLst>
          </p:cNvPr>
          <p:cNvSpPr txBox="1"/>
          <p:nvPr/>
        </p:nvSpPr>
        <p:spPr>
          <a:xfrm>
            <a:off x="4980505" y="1749855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baseline="-25000" dirty="0" err="1"/>
              <a:t>J</a:t>
            </a:r>
            <a:r>
              <a:rPr lang="en-US" sz="1600" dirty="0"/>
              <a:t> = -1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D0BA6B9-5A60-DE20-3C17-7CBD4DF2B419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802249C-1155-231E-C4B3-147BD89AE589}"/>
              </a:ext>
            </a:extLst>
          </p:cNvPr>
          <p:cNvGrpSpPr/>
          <p:nvPr/>
        </p:nvGrpSpPr>
        <p:grpSpPr>
          <a:xfrm>
            <a:off x="6175013" y="1601042"/>
            <a:ext cx="2735185" cy="2806266"/>
            <a:chOff x="6239021" y="1601042"/>
            <a:chExt cx="2735185" cy="280626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FD7765D-A764-A39D-0127-4DAAEA6FB7AA}"/>
                </a:ext>
              </a:extLst>
            </p:cNvPr>
            <p:cNvGrpSpPr/>
            <p:nvPr/>
          </p:nvGrpSpPr>
          <p:grpSpPr>
            <a:xfrm>
              <a:off x="6239021" y="1601042"/>
              <a:ext cx="2710072" cy="2341667"/>
              <a:chOff x="932225" y="1952434"/>
              <a:chExt cx="2710072" cy="234166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C23E4FD-E0D3-D0CA-2EEE-7738977B905F}"/>
                  </a:ext>
                </a:extLst>
              </p:cNvPr>
              <p:cNvSpPr txBox="1"/>
              <p:nvPr/>
            </p:nvSpPr>
            <p:spPr>
              <a:xfrm>
                <a:off x="932225" y="1952434"/>
                <a:ext cx="845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m</a:t>
                </a:r>
                <a:r>
                  <a:rPr lang="en-US" baseline="-25000" dirty="0" err="1"/>
                  <a:t>J</a:t>
                </a:r>
                <a:r>
                  <a:rPr lang="en-US" dirty="0"/>
                  <a:t> = -1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1A27008-CD54-C649-22D2-EDC4AB0F8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7200" y="4294101"/>
                <a:ext cx="73093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574934F-C352-BB5B-5750-DE191BD0B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132" y="2342311"/>
                <a:ext cx="73093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9CBCC65-9E41-DBC5-8EB1-92FDC2166F73}"/>
                  </a:ext>
                </a:extLst>
              </p:cNvPr>
              <p:cNvSpPr txBox="1"/>
              <p:nvPr/>
            </p:nvSpPr>
            <p:spPr>
              <a:xfrm>
                <a:off x="1936844" y="1952434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m</a:t>
                </a:r>
                <a:r>
                  <a:rPr lang="en-US" baseline="-25000" dirty="0" err="1"/>
                  <a:t>J</a:t>
                </a:r>
                <a:r>
                  <a:rPr lang="en-US" dirty="0"/>
                  <a:t> = 0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486DC5B-5B37-CCD8-1853-47497577F2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7200" y="2342311"/>
                <a:ext cx="73093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68090F-F327-BFAB-43C0-29812C42C668}"/>
                  </a:ext>
                </a:extLst>
              </p:cNvPr>
              <p:cNvSpPr txBox="1"/>
              <p:nvPr/>
            </p:nvSpPr>
            <p:spPr>
              <a:xfrm>
                <a:off x="2869328" y="1952434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m</a:t>
                </a:r>
                <a:r>
                  <a:rPr lang="en-US" baseline="-25000" dirty="0" err="1"/>
                  <a:t>J</a:t>
                </a:r>
                <a:r>
                  <a:rPr lang="en-US" dirty="0"/>
                  <a:t> = 1</a:t>
                </a:r>
              </a:p>
            </p:txBody>
          </p:sp>
          <p:cxnSp>
            <p:nvCxnSpPr>
              <p:cNvPr id="1026" name="Straight Connector 1025">
                <a:extLst>
                  <a:ext uri="{FF2B5EF4-FFF2-40B4-BE49-F238E27FC236}">
                    <a16:creationId xmlns:a16="http://schemas.microsoft.com/office/drawing/2014/main" id="{215AA44F-1221-015C-BE4D-7C1D19685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625" y="2342311"/>
                <a:ext cx="73093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E91E6129-9E61-8433-1BEE-C34763B0D562}"/>
                </a:ext>
              </a:extLst>
            </p:cNvPr>
            <p:cNvGrpSpPr/>
            <p:nvPr/>
          </p:nvGrpSpPr>
          <p:grpSpPr>
            <a:xfrm>
              <a:off x="7670684" y="3569820"/>
              <a:ext cx="1303522" cy="837488"/>
              <a:chOff x="6098347" y="3756393"/>
              <a:chExt cx="1303522" cy="837488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72E504B9-6EB2-414E-ED08-022B5E401CF9}"/>
                  </a:ext>
                </a:extLst>
              </p:cNvPr>
              <p:cNvSpPr txBox="1"/>
              <p:nvPr/>
            </p:nvSpPr>
            <p:spPr>
              <a:xfrm>
                <a:off x="6098347" y="4255327"/>
                <a:ext cx="1303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2"/>
                    </a:solidFill>
                  </a:rPr>
                  <a:t>ground state</a:t>
                </a:r>
              </a:p>
            </p:txBody>
          </p:sp>
          <p:pic>
            <p:nvPicPr>
              <p:cNvPr id="1032" name="Picture 1031">
                <a:extLst>
                  <a:ext uri="{FF2B5EF4-FFF2-40B4-BE49-F238E27FC236}">
                    <a16:creationId xmlns:a16="http://schemas.microsoft.com/office/drawing/2014/main" id="{F9C60AA1-B7F8-CEDB-A3A9-331D01C80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1057" y="3756393"/>
                <a:ext cx="618103" cy="618103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B9F1D3-6C07-D312-C97B-6C038C40371E}"/>
              </a:ext>
            </a:extLst>
          </p:cNvPr>
          <p:cNvSpPr txBox="1"/>
          <p:nvPr/>
        </p:nvSpPr>
        <p:spPr>
          <a:xfrm>
            <a:off x="6175013" y="123016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B-field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69BB73-8609-2820-0A76-061E602835FD}"/>
              </a:ext>
            </a:extLst>
          </p:cNvPr>
          <p:cNvGrpSpPr/>
          <p:nvPr/>
        </p:nvGrpSpPr>
        <p:grpSpPr>
          <a:xfrm>
            <a:off x="3928723" y="1335655"/>
            <a:ext cx="2634650" cy="1763514"/>
            <a:chOff x="4425758" y="1366457"/>
            <a:chExt cx="2634650" cy="1763514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44ABD4F-A527-932D-3BB7-0E90BBCBA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4698" y="1366457"/>
              <a:ext cx="0" cy="21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C781F0-F26F-280F-C1B8-CBFD6175A03E}"/>
                </a:ext>
              </a:extLst>
            </p:cNvPr>
            <p:cNvCxnSpPr>
              <a:cxnSpLocks/>
            </p:cNvCxnSpPr>
            <p:nvPr/>
          </p:nvCxnSpPr>
          <p:spPr>
            <a:xfrm>
              <a:off x="5294698" y="1871821"/>
              <a:ext cx="0" cy="2168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CD5AAF-2120-7321-3D2B-A77785F3789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403096" y="1606732"/>
              <a:ext cx="0" cy="21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63F3FF1-1244-7FD3-BE61-5C7A574037B7}"/>
                    </a:ext>
                  </a:extLst>
                </p:cNvPr>
                <p:cNvSpPr txBox="1"/>
                <p:nvPr/>
              </p:nvSpPr>
              <p:spPr>
                <a:xfrm>
                  <a:off x="4480219" y="2173042"/>
                  <a:ext cx="2580189" cy="956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Projection of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a14:m>
                  <a:r>
                    <a:rPr lang="en-US" dirty="0"/>
                    <a:t> onto quantization axis (often B-field vector)</a:t>
                  </a: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63F3FF1-1244-7FD3-BE61-5C7A574037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219" y="2173042"/>
                  <a:ext cx="2580189" cy="956929"/>
                </a:xfrm>
                <a:prstGeom prst="rect">
                  <a:avLst/>
                </a:prstGeom>
                <a:blipFill>
                  <a:blip r:embed="rId6"/>
                  <a:stretch>
                    <a:fillRect l="-1961" t="-5263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1F05FB-167B-FCBF-0A24-38BE90E17CFE}"/>
                </a:ext>
              </a:extLst>
            </p:cNvPr>
            <p:cNvCxnSpPr/>
            <p:nvPr/>
          </p:nvCxnSpPr>
          <p:spPr>
            <a:xfrm flipV="1">
              <a:off x="4425758" y="2173042"/>
              <a:ext cx="0" cy="8997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34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0D8F060-2306-1701-6113-5537C911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89800"/>
            <a:ext cx="7707862" cy="488024"/>
          </a:xfrm>
        </p:spPr>
        <p:txBody>
          <a:bodyPr/>
          <a:lstStyle/>
          <a:p>
            <a:r>
              <a:rPr lang="en-US" dirty="0"/>
              <a:t>4-level atom + Zeeman splitting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D0BA6B9-5A60-DE20-3C17-7CBD4DF2B419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802249C-1155-231E-C4B3-147BD89AE589}"/>
              </a:ext>
            </a:extLst>
          </p:cNvPr>
          <p:cNvGrpSpPr/>
          <p:nvPr/>
        </p:nvGrpSpPr>
        <p:grpSpPr>
          <a:xfrm>
            <a:off x="6175013" y="1226138"/>
            <a:ext cx="2735185" cy="3181170"/>
            <a:chOff x="6239021" y="1226138"/>
            <a:chExt cx="2735185" cy="31811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FD7765D-A764-A39D-0127-4DAAEA6FB7AA}"/>
                </a:ext>
              </a:extLst>
            </p:cNvPr>
            <p:cNvGrpSpPr/>
            <p:nvPr/>
          </p:nvGrpSpPr>
          <p:grpSpPr>
            <a:xfrm>
              <a:off x="6239021" y="1226138"/>
              <a:ext cx="2710072" cy="2716571"/>
              <a:chOff x="932225" y="1577530"/>
              <a:chExt cx="2710072" cy="2716571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C23E4FD-E0D3-D0CA-2EEE-7738977B905F}"/>
                  </a:ext>
                </a:extLst>
              </p:cNvPr>
              <p:cNvSpPr txBox="1"/>
              <p:nvPr/>
            </p:nvSpPr>
            <p:spPr>
              <a:xfrm>
                <a:off x="932225" y="2327338"/>
                <a:ext cx="845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m</a:t>
                </a:r>
                <a:r>
                  <a:rPr lang="en-US" baseline="-25000" dirty="0" err="1"/>
                  <a:t>J</a:t>
                </a:r>
                <a:r>
                  <a:rPr lang="en-US" dirty="0"/>
                  <a:t> = -1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1A27008-CD54-C649-22D2-EDC4AB0F8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7200" y="4294101"/>
                <a:ext cx="73093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574934F-C352-BB5B-5750-DE191BD0B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132" y="2717215"/>
                <a:ext cx="73093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9CBCC65-9E41-DBC5-8EB1-92FDC2166F73}"/>
                  </a:ext>
                </a:extLst>
              </p:cNvPr>
              <p:cNvSpPr txBox="1"/>
              <p:nvPr/>
            </p:nvSpPr>
            <p:spPr>
              <a:xfrm>
                <a:off x="1936844" y="1952434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m</a:t>
                </a:r>
                <a:r>
                  <a:rPr lang="en-US" baseline="-25000" dirty="0" err="1"/>
                  <a:t>J</a:t>
                </a:r>
                <a:r>
                  <a:rPr lang="en-US" dirty="0"/>
                  <a:t> = 0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486DC5B-5B37-CCD8-1853-47497577F2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7200" y="2342311"/>
                <a:ext cx="73093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68090F-F327-BFAB-43C0-29812C42C668}"/>
                  </a:ext>
                </a:extLst>
              </p:cNvPr>
              <p:cNvSpPr txBox="1"/>
              <p:nvPr/>
            </p:nvSpPr>
            <p:spPr>
              <a:xfrm>
                <a:off x="2869328" y="1577530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m</a:t>
                </a:r>
                <a:r>
                  <a:rPr lang="en-US" baseline="-25000" dirty="0" err="1"/>
                  <a:t>J</a:t>
                </a:r>
                <a:r>
                  <a:rPr lang="en-US" dirty="0"/>
                  <a:t> = 1</a:t>
                </a:r>
              </a:p>
            </p:txBody>
          </p:sp>
          <p:cxnSp>
            <p:nvCxnSpPr>
              <p:cNvPr id="1026" name="Straight Connector 1025">
                <a:extLst>
                  <a:ext uri="{FF2B5EF4-FFF2-40B4-BE49-F238E27FC236}">
                    <a16:creationId xmlns:a16="http://schemas.microsoft.com/office/drawing/2014/main" id="{215AA44F-1221-015C-BE4D-7C1D19685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625" y="1967407"/>
                <a:ext cx="73093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E91E6129-9E61-8433-1BEE-C34763B0D562}"/>
                </a:ext>
              </a:extLst>
            </p:cNvPr>
            <p:cNvGrpSpPr/>
            <p:nvPr/>
          </p:nvGrpSpPr>
          <p:grpSpPr>
            <a:xfrm>
              <a:off x="7670684" y="3569820"/>
              <a:ext cx="1303522" cy="837488"/>
              <a:chOff x="6098347" y="3756393"/>
              <a:chExt cx="1303522" cy="837488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72E504B9-6EB2-414E-ED08-022B5E401CF9}"/>
                  </a:ext>
                </a:extLst>
              </p:cNvPr>
              <p:cNvSpPr txBox="1"/>
              <p:nvPr/>
            </p:nvSpPr>
            <p:spPr>
              <a:xfrm>
                <a:off x="6098347" y="4255327"/>
                <a:ext cx="1303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2"/>
                    </a:solidFill>
                  </a:rPr>
                  <a:t>ground state</a:t>
                </a:r>
              </a:p>
            </p:txBody>
          </p:sp>
          <p:pic>
            <p:nvPicPr>
              <p:cNvPr id="1032" name="Picture 1031">
                <a:extLst>
                  <a:ext uri="{FF2B5EF4-FFF2-40B4-BE49-F238E27FC236}">
                    <a16:creationId xmlns:a16="http://schemas.microsoft.com/office/drawing/2014/main" id="{F9C60AA1-B7F8-CEDB-A3A9-331D01C80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1057" y="3756393"/>
                <a:ext cx="618103" cy="618103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C44385-DA10-CE75-D18F-80E05B431C39}"/>
                  </a:ext>
                </a:extLst>
              </p:cNvPr>
              <p:cNvSpPr txBox="1"/>
              <p:nvPr/>
            </p:nvSpPr>
            <p:spPr>
              <a:xfrm>
                <a:off x="874978" y="857476"/>
                <a:ext cx="38795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aseline="30000" dirty="0"/>
                  <a:t>3</a:t>
                </a:r>
                <a:r>
                  <a:rPr lang="en-US" dirty="0"/>
                  <a:t>P</a:t>
                </a:r>
                <a:r>
                  <a:rPr lang="en-US" baseline="-25000" dirty="0"/>
                  <a:t>1</a:t>
                </a:r>
                <a:r>
                  <a:rPr lang="en-US" dirty="0"/>
                  <a:t>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3 Zeeman sublevels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C44385-DA10-CE75-D18F-80E05B431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8" y="857476"/>
                <a:ext cx="3879588" cy="646331"/>
              </a:xfrm>
              <a:prstGeom prst="rect">
                <a:avLst/>
              </a:prstGeom>
              <a:blipFill>
                <a:blip r:embed="rId4"/>
                <a:stretch>
                  <a:fillRect l="-1307" t="-3846" r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51E6D940-3464-C457-EB1B-2CF9C854A494}"/>
              </a:ext>
            </a:extLst>
          </p:cNvPr>
          <p:cNvSpPr/>
          <p:nvPr/>
        </p:nvSpPr>
        <p:spPr>
          <a:xfrm>
            <a:off x="7949386" y="1645677"/>
            <a:ext cx="131027" cy="367248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55B30-D688-7B30-357F-27BF7643768E}"/>
                  </a:ext>
                </a:extLst>
              </p:cNvPr>
              <p:cNvSpPr txBox="1"/>
              <p:nvPr/>
            </p:nvSpPr>
            <p:spPr>
              <a:xfrm>
                <a:off x="7225406" y="2138969"/>
                <a:ext cx="176390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Zeeman splitting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55B30-D688-7B30-357F-27BF76437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406" y="2138969"/>
                <a:ext cx="1763907" cy="553998"/>
              </a:xfrm>
              <a:prstGeom prst="rect">
                <a:avLst/>
              </a:prstGeom>
              <a:blipFill>
                <a:blip r:embed="rId5"/>
                <a:stretch>
                  <a:fillRect l="-7857" t="-13333" r="-214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6E126DE9-5A9E-FB93-B3DF-0A9D8B9CE708}"/>
              </a:ext>
            </a:extLst>
          </p:cNvPr>
          <p:cNvSpPr/>
          <p:nvPr/>
        </p:nvSpPr>
        <p:spPr>
          <a:xfrm>
            <a:off x="7020116" y="2011465"/>
            <a:ext cx="131027" cy="367248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3EAECC-122E-8F61-7F83-AC365EBC3519}"/>
              </a:ext>
            </a:extLst>
          </p:cNvPr>
          <p:cNvGrpSpPr/>
          <p:nvPr/>
        </p:nvGrpSpPr>
        <p:grpSpPr>
          <a:xfrm>
            <a:off x="1949883" y="2694189"/>
            <a:ext cx="4544974" cy="2292720"/>
            <a:chOff x="2132763" y="2694189"/>
            <a:chExt cx="4544974" cy="2292720"/>
          </a:xfrm>
        </p:grpSpPr>
        <p:pic>
          <p:nvPicPr>
            <p:cNvPr id="31" name="Picture 30" descr="A diagram of earth's magnetic field&#10;&#10;Description automatically generated">
              <a:extLst>
                <a:ext uri="{FF2B5EF4-FFF2-40B4-BE49-F238E27FC236}">
                  <a16:creationId xmlns:a16="http://schemas.microsoft.com/office/drawing/2014/main" id="{09ACAC44-4D90-1BA9-B703-C1244CAE5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2182"/>
            <a:stretch/>
          </p:blipFill>
          <p:spPr>
            <a:xfrm>
              <a:off x="4104118" y="2694189"/>
              <a:ext cx="2573619" cy="22927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B990D4B-BE49-5642-B17C-1B385CC50481}"/>
                    </a:ext>
                  </a:extLst>
                </p:cNvPr>
                <p:cNvSpPr txBox="1"/>
                <p:nvPr/>
              </p:nvSpPr>
              <p:spPr>
                <a:xfrm>
                  <a:off x="2132763" y="3836124"/>
                  <a:ext cx="208483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Earth’s magnetic field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dirty="0"/>
                    <a:t> 0.5 Gauss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B990D4B-BE49-5642-B17C-1B385CC50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763" y="3836124"/>
                  <a:ext cx="2084832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2424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21F0D8-E348-1E4C-AFDB-0C1367A604D8}"/>
              </a:ext>
            </a:extLst>
          </p:cNvPr>
          <p:cNvSpPr txBox="1"/>
          <p:nvPr/>
        </p:nvSpPr>
        <p:spPr>
          <a:xfrm>
            <a:off x="6175013" y="1230163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B-field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826C77-3A18-3610-30C2-845EA72C91F3}"/>
                  </a:ext>
                </a:extLst>
              </p:cNvPr>
              <p:cNvSpPr txBox="1"/>
              <p:nvPr/>
            </p:nvSpPr>
            <p:spPr>
              <a:xfrm>
                <a:off x="896648" y="1329615"/>
                <a:ext cx="5204101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Zeeman splitting (weak-field) = m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g = 1.50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(Bohr’s magneton)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9.27 x 10</a:t>
                </a:r>
                <a:r>
                  <a:rPr lang="en-US" baseline="30000" dirty="0"/>
                  <a:t>-24 </a:t>
                </a:r>
                <a:r>
                  <a:rPr lang="en-US" dirty="0"/>
                  <a:t>JT</a:t>
                </a:r>
                <a:r>
                  <a:rPr lang="en-US" baseline="30000" dirty="0"/>
                  <a:t>-1</a:t>
                </a:r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= magnitude of the magnetic field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Splitting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2.1 MHz/Gauss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826C77-3A18-3610-30C2-845EA72C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48" y="1329615"/>
                <a:ext cx="5204101" cy="1754326"/>
              </a:xfrm>
              <a:prstGeom prst="rect">
                <a:avLst/>
              </a:prstGeom>
              <a:blipFill>
                <a:blip r:embed="rId8"/>
                <a:stretch>
                  <a:fillRect l="-973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94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DAD25D-77BF-24F1-A853-16D37F11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57" y="-69770"/>
            <a:ext cx="3902667" cy="26017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6C550D0-7A52-983D-41C6-7ACF59AF7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545" y="2303067"/>
            <a:ext cx="4067739" cy="2711825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50D8F060-2306-1701-6113-5537C911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89800"/>
            <a:ext cx="7707862" cy="488024"/>
          </a:xfrm>
        </p:spPr>
        <p:txBody>
          <a:bodyPr/>
          <a:lstStyle/>
          <a:p>
            <a:r>
              <a:rPr lang="en-US" dirty="0"/>
              <a:t>Add laser fields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D0BA6B9-5A60-DE20-3C17-7CBD4DF2B419}"/>
              </a:ext>
            </a:extLst>
          </p:cNvPr>
          <p:cNvSpPr/>
          <p:nvPr/>
        </p:nvSpPr>
        <p:spPr>
          <a:xfrm>
            <a:off x="7539751" y="4859647"/>
            <a:ext cx="1581835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4311F0-A298-2F7A-E74A-3179FAE2F140}"/>
              </a:ext>
            </a:extLst>
          </p:cNvPr>
          <p:cNvGrpSpPr/>
          <p:nvPr/>
        </p:nvGrpSpPr>
        <p:grpSpPr>
          <a:xfrm>
            <a:off x="955675" y="906242"/>
            <a:ext cx="3430961" cy="584775"/>
            <a:chOff x="4927014" y="2861466"/>
            <a:chExt cx="3430961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8223AAB-D020-94DA-5B6C-C40BBE0ADB3D}"/>
                    </a:ext>
                  </a:extLst>
                </p:cNvPr>
                <p:cNvSpPr txBox="1"/>
                <p:nvPr/>
              </p:nvSpPr>
              <p:spPr>
                <a:xfrm>
                  <a:off x="5614069" y="2861466"/>
                  <a:ext cx="274390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  <a:cs typeface="Arial" panose="020B0604020202020204" pitchFamily="34" charset="0"/>
                    </a:rPr>
                    <a:t>Square wave AM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𝑚𝑜𝑑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+mn-lt"/>
                      <a:cs typeface="Arial" panose="020B0604020202020204" pitchFamily="34" charset="0"/>
                    </a:rPr>
                    <a:t>~MHz) </a:t>
                  </a:r>
                </a:p>
                <a:p>
                  <a:r>
                    <a:rPr lang="en-US" sz="1600" dirty="0">
                      <a:latin typeface="+mn-lt"/>
                      <a:cs typeface="Arial" panose="020B0604020202020204" pitchFamily="34" charset="0"/>
                    </a:rPr>
                    <a:t>556 nm laser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8223AAB-D020-94DA-5B6C-C40BBE0AD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4069" y="2861466"/>
                  <a:ext cx="2743906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1382" t="-4255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5FF3AE-588D-BB10-8FF7-0444CFE604D2}"/>
                </a:ext>
              </a:extLst>
            </p:cNvPr>
            <p:cNvGrpSpPr/>
            <p:nvPr/>
          </p:nvGrpSpPr>
          <p:grpSpPr>
            <a:xfrm>
              <a:off x="4927014" y="3010654"/>
              <a:ext cx="589128" cy="228313"/>
              <a:chOff x="1114234" y="4399075"/>
              <a:chExt cx="589128" cy="22831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F18A37F-C6D2-E325-F3F1-67925DC7F9AA}"/>
                  </a:ext>
                </a:extLst>
              </p:cNvPr>
              <p:cNvCxnSpPr/>
              <p:nvPr/>
            </p:nvCxnSpPr>
            <p:spPr>
              <a:xfrm>
                <a:off x="1114234" y="4613321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A71D259-1452-A9FA-333A-2C6E95BDABA2}"/>
                  </a:ext>
                </a:extLst>
              </p:cNvPr>
              <p:cNvCxnSpPr/>
              <p:nvPr/>
            </p:nvCxnSpPr>
            <p:spPr>
              <a:xfrm>
                <a:off x="1344717" y="4613321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290314E-AD13-2ED7-D662-534B55436EAA}"/>
                  </a:ext>
                </a:extLst>
              </p:cNvPr>
              <p:cNvCxnSpPr/>
              <p:nvPr/>
            </p:nvCxnSpPr>
            <p:spPr>
              <a:xfrm>
                <a:off x="1235899" y="4410797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7330FA7-1C1D-49CF-ABE1-D3525DE1A420}"/>
                  </a:ext>
                </a:extLst>
              </p:cNvPr>
              <p:cNvCxnSpPr/>
              <p:nvPr/>
            </p:nvCxnSpPr>
            <p:spPr>
              <a:xfrm>
                <a:off x="1455490" y="4410797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D8C7616-4EB1-440B-35AF-C14AD78DC2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2046" y="4410797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707966C-BCA7-A13C-788F-B5CF357810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59871" y="4399075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4B8E54A-61E8-29F9-B945-52D60EFBA4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0070" y="4406112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70CD369-20BB-90ED-060E-AA3C4EC6E2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81697" y="4399075"/>
                <a:ext cx="0" cy="216591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F27CE7F-350E-F3C1-D71A-D7795796B525}"/>
                  </a:ext>
                </a:extLst>
              </p:cNvPr>
              <p:cNvCxnSpPr/>
              <p:nvPr/>
            </p:nvCxnSpPr>
            <p:spPr>
              <a:xfrm>
                <a:off x="1567630" y="4613321"/>
                <a:ext cx="135732" cy="0"/>
              </a:xfrm>
              <a:prstGeom prst="line">
                <a:avLst/>
              </a:prstGeom>
              <a:ln>
                <a:solidFill>
                  <a:srgbClr val="2E8B5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198D29A-4C55-C20B-4505-2D4BBBD83860}"/>
              </a:ext>
            </a:extLst>
          </p:cNvPr>
          <p:cNvSpPr txBox="1"/>
          <p:nvPr/>
        </p:nvSpPr>
        <p:spPr>
          <a:xfrm>
            <a:off x="5516441" y="2578970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Carrier + odd harmonics </a:t>
            </a:r>
          </a:p>
          <a:p>
            <a:r>
              <a:rPr lang="en-US" sz="1400" dirty="0"/>
              <a:t>+ even harmonics</a:t>
            </a:r>
          </a:p>
        </p:txBody>
      </p:sp>
      <p:pic>
        <p:nvPicPr>
          <p:cNvPr id="27" name="Graphic 26" descr="Star-struck face outline with solid fill">
            <a:extLst>
              <a:ext uri="{FF2B5EF4-FFF2-40B4-BE49-F238E27FC236}">
                <a16:creationId xmlns:a16="http://schemas.microsoft.com/office/drawing/2014/main" id="{EA45F7A0-9E11-8DD6-F821-5A1D58EC50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907887">
            <a:off x="7764165" y="2550749"/>
            <a:ext cx="645462" cy="6454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507B9C5-42BB-2B50-73AE-EA4C3AF26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255" y="1560645"/>
            <a:ext cx="4221068" cy="194391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78A5CC9-203B-7970-4DF9-2FD162006CDC}"/>
              </a:ext>
            </a:extLst>
          </p:cNvPr>
          <p:cNvGrpSpPr/>
          <p:nvPr/>
        </p:nvGrpSpPr>
        <p:grpSpPr>
          <a:xfrm>
            <a:off x="5534075" y="128589"/>
            <a:ext cx="2479789" cy="1423019"/>
            <a:chOff x="5534075" y="128589"/>
            <a:chExt cx="2479789" cy="14230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E5D921-4DEB-7DFE-2EEE-E514B448EE2B}"/>
                </a:ext>
              </a:extLst>
            </p:cNvPr>
            <p:cNvSpPr txBox="1"/>
            <p:nvPr/>
          </p:nvSpPr>
          <p:spPr>
            <a:xfrm>
              <a:off x="5534075" y="128589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Carrier + odd harmonics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BFA0332-CC72-6CC8-1212-0C864B3A65DA}"/>
                    </a:ext>
                  </a:extLst>
                </p:cNvPr>
                <p:cNvSpPr txBox="1"/>
                <p:nvPr/>
              </p:nvSpPr>
              <p:spPr>
                <a:xfrm>
                  <a:off x="7004101" y="534671"/>
                  <a:ext cx="66800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BFA0332-CC72-6CC8-1212-0C864B3A65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101" y="534671"/>
                  <a:ext cx="668003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8246A91-F83A-CF84-4E48-BDF19E5F4B17}"/>
                    </a:ext>
                  </a:extLst>
                </p:cNvPr>
                <p:cNvSpPr txBox="1"/>
                <p:nvPr/>
              </p:nvSpPr>
              <p:spPr>
                <a:xfrm>
                  <a:off x="7232047" y="1213054"/>
                  <a:ext cx="78181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8246A91-F83A-CF84-4E48-BDF19E5F4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2047" y="1213054"/>
                  <a:ext cx="781817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EE5AC316-7E49-A0CA-A4D7-34D4BC13A2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917" y="1566964"/>
            <a:ext cx="4217144" cy="1938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1D49C77-683E-744D-FC06-A44A678A8B55}"/>
                  </a:ext>
                </a:extLst>
              </p:cNvPr>
              <p:cNvSpPr txBox="1"/>
              <p:nvPr/>
            </p:nvSpPr>
            <p:spPr>
              <a:xfrm>
                <a:off x="800477" y="3798269"/>
                <a:ext cx="2355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Modulation frequency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dirty="0"/>
                  <a:t> = 1 MHz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1D49C77-683E-744D-FC06-A44A678A8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77" y="3798269"/>
                <a:ext cx="2355132" cy="646331"/>
              </a:xfrm>
              <a:prstGeom prst="rect">
                <a:avLst/>
              </a:prstGeom>
              <a:blipFill>
                <a:blip r:embed="rId12"/>
                <a:stretch>
                  <a:fillRect l="-1604" t="-3922" r="-107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5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0D8F060-2306-1701-6113-5537C911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89800"/>
            <a:ext cx="7707862" cy="488024"/>
          </a:xfrm>
        </p:spPr>
        <p:txBody>
          <a:bodyPr/>
          <a:lstStyle/>
          <a:p>
            <a:r>
              <a:rPr lang="en-US" dirty="0"/>
              <a:t>Add laser fields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D0BA6B9-5A60-DE20-3C17-7CBD4DF2B419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D7765D-A764-A39D-0127-4DAAEA6FB7AA}"/>
              </a:ext>
            </a:extLst>
          </p:cNvPr>
          <p:cNvGrpSpPr/>
          <p:nvPr/>
        </p:nvGrpSpPr>
        <p:grpSpPr>
          <a:xfrm>
            <a:off x="6175013" y="1226138"/>
            <a:ext cx="2710072" cy="2716571"/>
            <a:chOff x="932225" y="1577530"/>
            <a:chExt cx="2710072" cy="271657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23E4FD-E0D3-D0CA-2EEE-7738977B905F}"/>
                </a:ext>
              </a:extLst>
            </p:cNvPr>
            <p:cNvSpPr txBox="1"/>
            <p:nvPr/>
          </p:nvSpPr>
          <p:spPr>
            <a:xfrm>
              <a:off x="932225" y="2327338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baseline="-25000" dirty="0" err="1"/>
                <a:t>J</a:t>
              </a:r>
              <a:r>
                <a:rPr lang="en-US" dirty="0"/>
                <a:t> = -1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1A27008-CD54-C649-22D2-EDC4AB0F8639}"/>
                </a:ext>
              </a:extLst>
            </p:cNvPr>
            <p:cNvCxnSpPr>
              <a:cxnSpLocks/>
            </p:cNvCxnSpPr>
            <p:nvPr/>
          </p:nvCxnSpPr>
          <p:spPr>
            <a:xfrm>
              <a:off x="1887200" y="4294101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74934F-C352-BB5B-5750-DE191BD0BF68}"/>
                </a:ext>
              </a:extLst>
            </p:cNvPr>
            <p:cNvCxnSpPr>
              <a:cxnSpLocks/>
            </p:cNvCxnSpPr>
            <p:nvPr/>
          </p:nvCxnSpPr>
          <p:spPr>
            <a:xfrm>
              <a:off x="972132" y="2717215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9CBCC65-9E41-DBC5-8EB1-92FDC2166F73}"/>
                </a:ext>
              </a:extLst>
            </p:cNvPr>
            <p:cNvSpPr txBox="1"/>
            <p:nvPr/>
          </p:nvSpPr>
          <p:spPr>
            <a:xfrm>
              <a:off x="1936844" y="1952434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baseline="-25000" dirty="0" err="1"/>
                <a:t>J</a:t>
              </a:r>
              <a:r>
                <a:rPr lang="en-US" dirty="0"/>
                <a:t> = 0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486DC5B-5B37-CCD8-1853-47497577F229}"/>
                </a:ext>
              </a:extLst>
            </p:cNvPr>
            <p:cNvCxnSpPr>
              <a:cxnSpLocks/>
            </p:cNvCxnSpPr>
            <p:nvPr/>
          </p:nvCxnSpPr>
          <p:spPr>
            <a:xfrm>
              <a:off x="1887200" y="2342311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A68090F-F327-BFAB-43C0-29812C42C668}"/>
                </a:ext>
              </a:extLst>
            </p:cNvPr>
            <p:cNvSpPr txBox="1"/>
            <p:nvPr/>
          </p:nvSpPr>
          <p:spPr>
            <a:xfrm>
              <a:off x="2869328" y="157753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baseline="-25000" dirty="0" err="1"/>
                <a:t>J</a:t>
              </a:r>
              <a:r>
                <a:rPr lang="en-US" dirty="0"/>
                <a:t> = 1</a:t>
              </a:r>
            </a:p>
          </p:txBody>
        </p:sp>
        <p:cxnSp>
          <p:nvCxnSpPr>
            <p:cNvPr id="1026" name="Straight Connector 1025">
              <a:extLst>
                <a:ext uri="{FF2B5EF4-FFF2-40B4-BE49-F238E27FC236}">
                  <a16:creationId xmlns:a16="http://schemas.microsoft.com/office/drawing/2014/main" id="{215AA44F-1221-015C-BE4D-7C1D196853ED}"/>
                </a:ext>
              </a:extLst>
            </p:cNvPr>
            <p:cNvCxnSpPr>
              <a:cxnSpLocks/>
            </p:cNvCxnSpPr>
            <p:nvPr/>
          </p:nvCxnSpPr>
          <p:spPr>
            <a:xfrm>
              <a:off x="2837625" y="1967407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50E8857B-B00A-F9CF-CE76-4566FEDEC1EE}"/>
              </a:ext>
            </a:extLst>
          </p:cNvPr>
          <p:cNvGrpSpPr/>
          <p:nvPr/>
        </p:nvGrpSpPr>
        <p:grpSpPr>
          <a:xfrm>
            <a:off x="827919" y="935469"/>
            <a:ext cx="3122333" cy="1175044"/>
            <a:chOff x="827919" y="1018596"/>
            <a:chExt cx="3122333" cy="117504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39E821E-E4B9-E82F-6F11-2D6D9C54BA3D}"/>
                </a:ext>
              </a:extLst>
            </p:cNvPr>
            <p:cNvGrpSpPr/>
            <p:nvPr/>
          </p:nvGrpSpPr>
          <p:grpSpPr>
            <a:xfrm>
              <a:off x="1191399" y="1176632"/>
              <a:ext cx="2758853" cy="1017008"/>
              <a:chOff x="1364797" y="3977233"/>
              <a:chExt cx="2758853" cy="101700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37FD3B-2540-6010-35ED-C02E1E96293B}"/>
                  </a:ext>
                </a:extLst>
              </p:cNvPr>
              <p:cNvSpPr txBox="1"/>
              <p:nvPr/>
            </p:nvSpPr>
            <p:spPr>
              <a:xfrm>
                <a:off x="3148353" y="4686464"/>
                <a:ext cx="975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Frequency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73D4F09-EC17-F77D-334E-7C8CDBC47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4797" y="4694926"/>
                <a:ext cx="2633625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B2F2D0A-7D81-2559-BB6E-460466385B76}"/>
                      </a:ext>
                    </a:extLst>
                  </p:cNvPr>
                  <p:cNvSpPr txBox="1"/>
                  <p:nvPr/>
                </p:nvSpPr>
                <p:spPr>
                  <a:xfrm>
                    <a:off x="3244991" y="4024365"/>
                    <a:ext cx="8260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oMath>
                    </a14:m>
                    <a:r>
                      <a:rPr lang="en-US" sz="1400" dirty="0"/>
                      <a:t> n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B2F2D0A-7D81-2559-BB6E-460466385B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4991" y="4024365"/>
                    <a:ext cx="826060" cy="2154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545" t="-22222" r="-4545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D4C23C-7213-BB9F-23E6-B7525A002D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8264" y="3977233"/>
                <a:ext cx="0" cy="701067"/>
              </a:xfrm>
              <a:prstGeom prst="line">
                <a:avLst/>
              </a:prstGeom>
              <a:ln w="38100">
                <a:solidFill>
                  <a:srgbClr val="E38944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007D2D2-9BD7-3236-C16E-1DFE1C50E002}"/>
                  </a:ext>
                </a:extLst>
              </p:cNvPr>
              <p:cNvGrpSpPr/>
              <p:nvPr/>
            </p:nvGrpSpPr>
            <p:grpSpPr>
              <a:xfrm>
                <a:off x="2825487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212F2A9-61E0-3E5C-1957-5676FE259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88C3CD0-38A2-6BF9-21F5-09F34507E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0F944F8-8E83-640E-271E-DD72B004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7A9AC674-F51E-834F-F068-5D6601BA1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FDC284E-D275-D22A-0A2E-9E207A20C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CC0C7E57-88AA-E9A1-4662-CA2AC3C3C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8F19C178-3803-F6CA-6148-4592C977A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5292DC7-D4EF-A409-B236-25E0EBAC47D8}"/>
                  </a:ext>
                </a:extLst>
              </p:cNvPr>
              <p:cNvGrpSpPr/>
              <p:nvPr/>
            </p:nvGrpSpPr>
            <p:grpSpPr>
              <a:xfrm flipH="1">
                <a:off x="1590352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E6D1C74-F3D5-9EDD-530B-1736710AB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D6672543-03B6-C943-69E3-64B0AC4E37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12679A8A-6131-A198-FB7A-095BA865C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2933C3-4987-2C11-D7D9-1DC9070B96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86D51EA-706C-31EA-C74B-D7FD43075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0DE8783-028B-2FE2-C651-3A7D0B8E0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59AD420-C55B-C565-AD3F-F84A35A990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0C72DA-46D8-991E-0957-5BB18FBE8582}"/>
                </a:ext>
              </a:extLst>
            </p:cNvPr>
            <p:cNvSpPr txBox="1"/>
            <p:nvPr/>
          </p:nvSpPr>
          <p:spPr>
            <a:xfrm>
              <a:off x="827919" y="1018596"/>
              <a:ext cx="1415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Square wave AM (10% duty)</a:t>
              </a: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D7E2A12F-B0E2-C5A4-5C4A-E93BF405C71A}"/>
              </a:ext>
            </a:extLst>
          </p:cNvPr>
          <p:cNvGrpSpPr/>
          <p:nvPr/>
        </p:nvGrpSpPr>
        <p:grpSpPr>
          <a:xfrm>
            <a:off x="828981" y="2195868"/>
            <a:ext cx="3122684" cy="1149108"/>
            <a:chOff x="828981" y="2486814"/>
            <a:chExt cx="3122684" cy="1149108"/>
          </a:xfrm>
        </p:grpSpPr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CC26CB2-F5F2-E821-0496-1C0E183F835F}"/>
                </a:ext>
              </a:extLst>
            </p:cNvPr>
            <p:cNvGrpSpPr/>
            <p:nvPr/>
          </p:nvGrpSpPr>
          <p:grpSpPr>
            <a:xfrm>
              <a:off x="828981" y="2488328"/>
              <a:ext cx="3122684" cy="1147594"/>
              <a:chOff x="827568" y="1046046"/>
              <a:chExt cx="3122684" cy="1147594"/>
            </a:xfrm>
          </p:grpSpPr>
          <p:grpSp>
            <p:nvGrpSpPr>
              <p:cNvPr id="1041" name="Group 1040">
                <a:extLst>
                  <a:ext uri="{FF2B5EF4-FFF2-40B4-BE49-F238E27FC236}">
                    <a16:creationId xmlns:a16="http://schemas.microsoft.com/office/drawing/2014/main" id="{66084B6A-901C-3D5B-EB4C-EC7E04123BD0}"/>
                  </a:ext>
                </a:extLst>
              </p:cNvPr>
              <p:cNvGrpSpPr/>
              <p:nvPr/>
            </p:nvGrpSpPr>
            <p:grpSpPr>
              <a:xfrm>
                <a:off x="1191399" y="1046046"/>
                <a:ext cx="2758853" cy="1147594"/>
                <a:chOff x="1364797" y="3846647"/>
                <a:chExt cx="2758853" cy="1147594"/>
              </a:xfrm>
            </p:grpSpPr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B0FCAA78-9958-9314-F291-691240FF1186}"/>
                    </a:ext>
                  </a:extLst>
                </p:cNvPr>
                <p:cNvSpPr txBox="1"/>
                <p:nvPr/>
              </p:nvSpPr>
              <p:spPr>
                <a:xfrm>
                  <a:off x="3148353" y="4686464"/>
                  <a:ext cx="9752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Frequency</a:t>
                  </a:r>
                </a:p>
              </p:txBody>
            </p:sp>
            <p:cxnSp>
              <p:nvCxnSpPr>
                <p:cNvPr id="1044" name="Straight Connector 1043">
                  <a:extLst>
                    <a:ext uri="{FF2B5EF4-FFF2-40B4-BE49-F238E27FC236}">
                      <a16:creationId xmlns:a16="http://schemas.microsoft.com/office/drawing/2014/main" id="{049A181B-0BDC-B237-C91B-970A2DC16F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4797" y="4694926"/>
                  <a:ext cx="2633625" cy="0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5" name="TextBox 1044">
                      <a:extLst>
                        <a:ext uri="{FF2B5EF4-FFF2-40B4-BE49-F238E27FC236}">
                          <a16:creationId xmlns:a16="http://schemas.microsoft.com/office/drawing/2014/main" id="{B45B1335-BF8C-836F-1616-D20E84BF07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1813" y="3846647"/>
                      <a:ext cx="728276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a14:m>
                      <a:r>
                        <a:rPr lang="en-US" sz="1400" dirty="0"/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</m:sub>
                          </m:sSub>
                        </m:oMath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1045" name="TextBox 1044">
                      <a:extLst>
                        <a:ext uri="{FF2B5EF4-FFF2-40B4-BE49-F238E27FC236}">
                          <a16:creationId xmlns:a16="http://schemas.microsoft.com/office/drawing/2014/main" id="{B45B1335-BF8C-836F-1616-D20E84BF07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71813" y="3846647"/>
                      <a:ext cx="728276" cy="21544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5085" r="-3390" b="-105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46" name="Straight Connector 1045">
                  <a:extLst>
                    <a:ext uri="{FF2B5EF4-FFF2-40B4-BE49-F238E27FC236}">
                      <a16:creationId xmlns:a16="http://schemas.microsoft.com/office/drawing/2014/main" id="{27BBD0D2-A1DE-7AF8-4B3B-E58C7FF81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8264" y="3977233"/>
                  <a:ext cx="0" cy="701067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047" name="Group 1046">
                  <a:extLst>
                    <a:ext uri="{FF2B5EF4-FFF2-40B4-BE49-F238E27FC236}">
                      <a16:creationId xmlns:a16="http://schemas.microsoft.com/office/drawing/2014/main" id="{4CEB077D-E119-888B-6599-E5BA5C1FA5D5}"/>
                    </a:ext>
                  </a:extLst>
                </p:cNvPr>
                <p:cNvGrpSpPr/>
                <p:nvPr/>
              </p:nvGrpSpPr>
              <p:grpSpPr>
                <a:xfrm>
                  <a:off x="2825487" y="4014552"/>
                  <a:ext cx="913428" cy="660400"/>
                  <a:chOff x="2825487" y="4031178"/>
                  <a:chExt cx="913428" cy="660400"/>
                </a:xfrm>
              </p:grpSpPr>
              <p:cxnSp>
                <p:nvCxnSpPr>
                  <p:cNvPr id="1056" name="Straight Connector 1055">
                    <a:extLst>
                      <a:ext uri="{FF2B5EF4-FFF2-40B4-BE49-F238E27FC236}">
                        <a16:creationId xmlns:a16="http://schemas.microsoft.com/office/drawing/2014/main" id="{BAC6385F-FBBE-A588-C76B-D4EFDF7C75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2495287" y="4361378"/>
                    <a:ext cx="660400" cy="0"/>
                  </a:xfrm>
                  <a:prstGeom prst="line">
                    <a:avLst/>
                  </a:prstGeom>
                  <a:ln w="38100">
                    <a:solidFill>
                      <a:srgbClr val="E38944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7" name="Straight Connector 1056">
                    <a:extLst>
                      <a:ext uri="{FF2B5EF4-FFF2-40B4-BE49-F238E27FC236}">
                        <a16:creationId xmlns:a16="http://schemas.microsoft.com/office/drawing/2014/main" id="{AC4184A5-CDDA-DF02-1232-D5E926045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32353" y="4256656"/>
                    <a:ext cx="0" cy="434922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8" name="Straight Connector 1057">
                    <a:extLst>
                      <a:ext uri="{FF2B5EF4-FFF2-40B4-BE49-F238E27FC236}">
                        <a16:creationId xmlns:a16="http://schemas.microsoft.com/office/drawing/2014/main" id="{01103CF1-83F0-3FBB-A130-08A09853AA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9220" y="4474117"/>
                    <a:ext cx="0" cy="217461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9" name="Straight Connector 1058">
                    <a:extLst>
                      <a:ext uri="{FF2B5EF4-FFF2-40B4-BE49-F238E27FC236}">
                        <a16:creationId xmlns:a16="http://schemas.microsoft.com/office/drawing/2014/main" id="{20C5646D-8F3A-45BC-D0D6-18752B4FF5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97420" y="4556600"/>
                    <a:ext cx="0" cy="134978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0" name="Straight Connector 1059">
                    <a:extLst>
                      <a:ext uri="{FF2B5EF4-FFF2-40B4-BE49-F238E27FC236}">
                        <a16:creationId xmlns:a16="http://schemas.microsoft.com/office/drawing/2014/main" id="{F336384E-67DF-D5EA-0F84-4F325FB9E1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38915" y="4612017"/>
                    <a:ext cx="0" cy="79561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1" name="Straight Connector 1060">
                    <a:extLst>
                      <a:ext uri="{FF2B5EF4-FFF2-40B4-BE49-F238E27FC236}">
                        <a16:creationId xmlns:a16="http://schemas.microsoft.com/office/drawing/2014/main" id="{2DF0C584-F77D-EC87-9EF6-DB102F9C17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86920" y="4122509"/>
                    <a:ext cx="0" cy="569069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2" name="Straight Connector 1061">
                    <a:extLst>
                      <a:ext uri="{FF2B5EF4-FFF2-40B4-BE49-F238E27FC236}">
                        <a16:creationId xmlns:a16="http://schemas.microsoft.com/office/drawing/2014/main" id="{F8B451FA-7198-D585-6325-6B0393565C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84753" y="4361378"/>
                    <a:ext cx="0" cy="330200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8" name="Group 1047">
                  <a:extLst>
                    <a:ext uri="{FF2B5EF4-FFF2-40B4-BE49-F238E27FC236}">
                      <a16:creationId xmlns:a16="http://schemas.microsoft.com/office/drawing/2014/main" id="{EBC415FE-A80E-332F-97BB-F1CDAB06581C}"/>
                    </a:ext>
                  </a:extLst>
                </p:cNvPr>
                <p:cNvGrpSpPr/>
                <p:nvPr/>
              </p:nvGrpSpPr>
              <p:grpSpPr>
                <a:xfrm flipH="1">
                  <a:off x="1590352" y="4014552"/>
                  <a:ext cx="913428" cy="660400"/>
                  <a:chOff x="2825487" y="4031178"/>
                  <a:chExt cx="913428" cy="660400"/>
                </a:xfrm>
              </p:grpSpPr>
              <p:cxnSp>
                <p:nvCxnSpPr>
                  <p:cNvPr id="1049" name="Straight Connector 1048">
                    <a:extLst>
                      <a:ext uri="{FF2B5EF4-FFF2-40B4-BE49-F238E27FC236}">
                        <a16:creationId xmlns:a16="http://schemas.microsoft.com/office/drawing/2014/main" id="{D8291370-8237-C6E1-B31E-3F76EF053D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2495287" y="4361378"/>
                    <a:ext cx="660400" cy="0"/>
                  </a:xfrm>
                  <a:prstGeom prst="line">
                    <a:avLst/>
                  </a:prstGeom>
                  <a:ln w="38100">
                    <a:solidFill>
                      <a:srgbClr val="E38944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0" name="Straight Connector 1049">
                    <a:extLst>
                      <a:ext uri="{FF2B5EF4-FFF2-40B4-BE49-F238E27FC236}">
                        <a16:creationId xmlns:a16="http://schemas.microsoft.com/office/drawing/2014/main" id="{545024AE-84F1-E818-F1E5-B60FA3A98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32353" y="4256656"/>
                    <a:ext cx="0" cy="434922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1" name="Straight Connector 1050">
                    <a:extLst>
                      <a:ext uri="{FF2B5EF4-FFF2-40B4-BE49-F238E27FC236}">
                        <a16:creationId xmlns:a16="http://schemas.microsoft.com/office/drawing/2014/main" id="{E0A635B6-7994-5810-7887-82968DFE5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39220" y="4474117"/>
                    <a:ext cx="0" cy="217461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2" name="Straight Connector 1051">
                    <a:extLst>
                      <a:ext uri="{FF2B5EF4-FFF2-40B4-BE49-F238E27FC236}">
                        <a16:creationId xmlns:a16="http://schemas.microsoft.com/office/drawing/2014/main" id="{096975BB-68BB-7B03-3AA8-B8399AAB36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97420" y="4556600"/>
                    <a:ext cx="0" cy="134978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3" name="Straight Connector 1052">
                    <a:extLst>
                      <a:ext uri="{FF2B5EF4-FFF2-40B4-BE49-F238E27FC236}">
                        <a16:creationId xmlns:a16="http://schemas.microsoft.com/office/drawing/2014/main" id="{1E2ED409-1E76-AF3A-6B78-B10AED6351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38915" y="4612017"/>
                    <a:ext cx="0" cy="79561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4" name="Straight Connector 1053">
                    <a:extLst>
                      <a:ext uri="{FF2B5EF4-FFF2-40B4-BE49-F238E27FC236}">
                        <a16:creationId xmlns:a16="http://schemas.microsoft.com/office/drawing/2014/main" id="{2A066163-085F-2D7C-01F6-539B82FC73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86920" y="4122509"/>
                    <a:ext cx="0" cy="569069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5" name="Straight Connector 1054">
                    <a:extLst>
                      <a:ext uri="{FF2B5EF4-FFF2-40B4-BE49-F238E27FC236}">
                        <a16:creationId xmlns:a16="http://schemas.microsoft.com/office/drawing/2014/main" id="{A7D8430D-1A20-F896-2016-22BF6EC6A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84753" y="4361378"/>
                    <a:ext cx="0" cy="330200"/>
                  </a:xfrm>
                  <a:prstGeom prst="line">
                    <a:avLst/>
                  </a:prstGeom>
                  <a:ln w="38100">
                    <a:solidFill>
                      <a:srgbClr val="E38944">
                        <a:alpha val="21176"/>
                      </a:srgbClr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55E05993-0F0A-4B65-0811-A2EC51FEFE7C}"/>
                  </a:ext>
                </a:extLst>
              </p:cNvPr>
              <p:cNvSpPr txBox="1"/>
              <p:nvPr/>
            </p:nvSpPr>
            <p:spPr>
              <a:xfrm>
                <a:off x="827568" y="1223750"/>
                <a:ext cx="12062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Baseline model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4" name="TextBox 1063">
                  <a:extLst>
                    <a:ext uri="{FF2B5EF4-FFF2-40B4-BE49-F238E27FC236}">
                      <a16:creationId xmlns:a16="http://schemas.microsoft.com/office/drawing/2014/main" id="{25B1FA94-9840-B789-C2B7-388F15302C3C}"/>
                    </a:ext>
                  </a:extLst>
                </p:cNvPr>
                <p:cNvSpPr txBox="1"/>
                <p:nvPr/>
              </p:nvSpPr>
              <p:spPr>
                <a:xfrm>
                  <a:off x="1711440" y="2486814"/>
                  <a:ext cx="72827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64" name="TextBox 1063">
                  <a:extLst>
                    <a:ext uri="{FF2B5EF4-FFF2-40B4-BE49-F238E27FC236}">
                      <a16:creationId xmlns:a16="http://schemas.microsoft.com/office/drawing/2014/main" id="{25B1FA94-9840-B789-C2B7-388F15302C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1440" y="2486814"/>
                  <a:ext cx="72827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5172" r="-5172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9665552A-C494-3904-D7B3-F36E7A8F000B}"/>
              </a:ext>
            </a:extLst>
          </p:cNvPr>
          <p:cNvCxnSpPr>
            <a:cxnSpLocks/>
          </p:cNvCxnSpPr>
          <p:nvPr/>
        </p:nvCxnSpPr>
        <p:spPr>
          <a:xfrm rot="16200000">
            <a:off x="2321889" y="2703423"/>
            <a:ext cx="6604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43D782A8-5173-1735-7A1D-00E9CB5425E9}"/>
              </a:ext>
            </a:extLst>
          </p:cNvPr>
          <p:cNvGrpSpPr/>
          <p:nvPr/>
        </p:nvGrpSpPr>
        <p:grpSpPr>
          <a:xfrm>
            <a:off x="1392414" y="3214163"/>
            <a:ext cx="2616244" cy="1846155"/>
            <a:chOff x="791413" y="2883392"/>
            <a:chExt cx="2616244" cy="1846155"/>
          </a:xfrm>
        </p:grpSpPr>
        <p:grpSp>
          <p:nvGrpSpPr>
            <p:cNvPr id="1067" name="Group 1066">
              <a:extLst>
                <a:ext uri="{FF2B5EF4-FFF2-40B4-BE49-F238E27FC236}">
                  <a16:creationId xmlns:a16="http://schemas.microsoft.com/office/drawing/2014/main" id="{2EAD6FA5-0838-DF5A-CBA4-25B0E24C3E15}"/>
                </a:ext>
              </a:extLst>
            </p:cNvPr>
            <p:cNvGrpSpPr/>
            <p:nvPr/>
          </p:nvGrpSpPr>
          <p:grpSpPr>
            <a:xfrm>
              <a:off x="791413" y="2883392"/>
              <a:ext cx="1808266" cy="1846155"/>
              <a:chOff x="9808475" y="2336077"/>
              <a:chExt cx="1808266" cy="1844604"/>
            </a:xfrm>
          </p:grpSpPr>
          <p:cxnSp>
            <p:nvCxnSpPr>
              <p:cNvPr id="1071" name="Straight Arrow Connector 1070">
                <a:extLst>
                  <a:ext uri="{FF2B5EF4-FFF2-40B4-BE49-F238E27FC236}">
                    <a16:creationId xmlns:a16="http://schemas.microsoft.com/office/drawing/2014/main" id="{5E9893CC-76E8-2277-A01B-B36B47E81FE8}"/>
                  </a:ext>
                </a:extLst>
              </p:cNvPr>
              <p:cNvCxnSpPr/>
              <p:nvPr/>
            </p:nvCxnSpPr>
            <p:spPr>
              <a:xfrm flipH="1">
                <a:off x="9808475" y="3491861"/>
                <a:ext cx="10507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2" name="Straight Arrow Connector 1071">
                <a:extLst>
                  <a:ext uri="{FF2B5EF4-FFF2-40B4-BE49-F238E27FC236}">
                    <a16:creationId xmlns:a16="http://schemas.microsoft.com/office/drawing/2014/main" id="{CBA942BE-0ADA-267F-3400-5FD5C9F82B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59175" y="2532357"/>
                <a:ext cx="1" cy="9695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3" name="Straight Arrow Connector 1072">
                <a:extLst>
                  <a:ext uri="{FF2B5EF4-FFF2-40B4-BE49-F238E27FC236}">
                    <a16:creationId xmlns:a16="http://schemas.microsoft.com/office/drawing/2014/main" id="{A5EA5DC3-EF87-D61F-17FA-7841B3F196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6296" y="3489039"/>
                <a:ext cx="485787" cy="574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BA26E7CD-E2AE-4DCA-2CE2-F9D7663E51D9}"/>
                  </a:ext>
                </a:extLst>
              </p:cNvPr>
              <p:cNvSpPr txBox="1"/>
              <p:nvPr/>
            </p:nvSpPr>
            <p:spPr>
              <a:xfrm>
                <a:off x="11348971" y="3842411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x</a:t>
                </a:r>
              </a:p>
            </p:txBody>
          </p:sp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401B137A-F865-287E-B7C8-081BF05C4194}"/>
                  </a:ext>
                </a:extLst>
              </p:cNvPr>
              <p:cNvSpPr txBox="1"/>
              <p:nvPr/>
            </p:nvSpPr>
            <p:spPr>
              <a:xfrm>
                <a:off x="10853897" y="2336077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y</a:t>
                </a:r>
              </a:p>
            </p:txBody>
          </p:sp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BF797C37-A6A6-7EE4-D593-2C4350EE06EE}"/>
                  </a:ext>
                </a:extLst>
              </p:cNvPr>
              <p:cNvSpPr txBox="1"/>
              <p:nvPr/>
            </p:nvSpPr>
            <p:spPr>
              <a:xfrm>
                <a:off x="9808475" y="3482669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z</a:t>
                </a:r>
              </a:p>
            </p:txBody>
          </p:sp>
        </p:grpSp>
        <p:cxnSp>
          <p:nvCxnSpPr>
            <p:cNvPr id="1068" name="Straight Arrow Connector 1067">
              <a:extLst>
                <a:ext uri="{FF2B5EF4-FFF2-40B4-BE49-F238E27FC236}">
                  <a16:creationId xmlns:a16="http://schemas.microsoft.com/office/drawing/2014/main" id="{0F10DF1E-A1E8-9CE6-08E5-A22B59DD8066}"/>
                </a:ext>
              </a:extLst>
            </p:cNvPr>
            <p:cNvCxnSpPr/>
            <p:nvPr/>
          </p:nvCxnSpPr>
          <p:spPr>
            <a:xfrm>
              <a:off x="1865307" y="3177928"/>
              <a:ext cx="0" cy="892936"/>
            </a:xfrm>
            <a:prstGeom prst="straightConnector1">
              <a:avLst/>
            </a:prstGeom>
            <a:ln>
              <a:solidFill>
                <a:srgbClr val="8C1515"/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9" name="TextBox 1068">
                  <a:extLst>
                    <a:ext uri="{FF2B5EF4-FFF2-40B4-BE49-F238E27FC236}">
                      <a16:creationId xmlns:a16="http://schemas.microsoft.com/office/drawing/2014/main" id="{3E3D1BAA-63DD-24F8-4476-D26E741B20CE}"/>
                    </a:ext>
                  </a:extLst>
                </p:cNvPr>
                <p:cNvSpPr txBox="1"/>
                <p:nvPr/>
              </p:nvSpPr>
              <p:spPr>
                <a:xfrm>
                  <a:off x="1623198" y="3219299"/>
                  <a:ext cx="177934" cy="2761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69" name="TextBox 1068">
                  <a:extLst>
                    <a:ext uri="{FF2B5EF4-FFF2-40B4-BE49-F238E27FC236}">
                      <a16:creationId xmlns:a16="http://schemas.microsoft.com/office/drawing/2014/main" id="{3E3D1BAA-63DD-24F8-4476-D26E741B20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3198" y="3219299"/>
                  <a:ext cx="177934" cy="276166"/>
                </a:xfrm>
                <a:prstGeom prst="rect">
                  <a:avLst/>
                </a:prstGeom>
                <a:blipFill>
                  <a:blip r:embed="rId6"/>
                  <a:stretch>
                    <a:fillRect l="-33333" r="-2000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2C086368-D781-CFB7-5893-BFBA2A6B174B}"/>
                </a:ext>
              </a:extLst>
            </p:cNvPr>
            <p:cNvSpPr txBox="1"/>
            <p:nvPr/>
          </p:nvSpPr>
          <p:spPr>
            <a:xfrm>
              <a:off x="1970720" y="3255064"/>
              <a:ext cx="143693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  <a:cs typeface="Arial" panose="020B0604020202020204" pitchFamily="34" charset="0"/>
                </a:rPr>
                <a:t>Laser polarization along y</a:t>
              </a:r>
            </a:p>
          </p:txBody>
        </p: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23F95524-13D2-4BE7-D420-9440B8A77AE3}"/>
              </a:ext>
            </a:extLst>
          </p:cNvPr>
          <p:cNvGrpSpPr/>
          <p:nvPr/>
        </p:nvGrpSpPr>
        <p:grpSpPr>
          <a:xfrm>
            <a:off x="559109" y="3823240"/>
            <a:ext cx="1940987" cy="877033"/>
            <a:chOff x="3368809" y="3623732"/>
            <a:chExt cx="1940987" cy="877033"/>
          </a:xfrm>
        </p:grpSpPr>
        <p:cxnSp>
          <p:nvCxnSpPr>
            <p:cNvPr id="1081" name="Straight Arrow Connector 1080">
              <a:extLst>
                <a:ext uri="{FF2B5EF4-FFF2-40B4-BE49-F238E27FC236}">
                  <a16:creationId xmlns:a16="http://schemas.microsoft.com/office/drawing/2014/main" id="{C0742ACA-F465-23D5-97EA-1F15A3D6CF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93467" y="3694517"/>
              <a:ext cx="0" cy="892936"/>
            </a:xfrm>
            <a:prstGeom prst="straightConnector1">
              <a:avLst/>
            </a:prstGeom>
            <a:ln>
              <a:solidFill>
                <a:schemeClr val="accent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2" name="TextBox 1081">
                  <a:extLst>
                    <a:ext uri="{FF2B5EF4-FFF2-40B4-BE49-F238E27FC236}">
                      <a16:creationId xmlns:a16="http://schemas.microsoft.com/office/drawing/2014/main" id="{A13331E5-D8E8-34EC-DD66-86058460A0B9}"/>
                    </a:ext>
                  </a:extLst>
                </p:cNvPr>
                <p:cNvSpPr txBox="1"/>
                <p:nvPr/>
              </p:nvSpPr>
              <p:spPr>
                <a:xfrm>
                  <a:off x="4762448" y="4224599"/>
                  <a:ext cx="181845" cy="2761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2" name="TextBox 1081">
                  <a:extLst>
                    <a:ext uri="{FF2B5EF4-FFF2-40B4-BE49-F238E27FC236}">
                      <a16:creationId xmlns:a16="http://schemas.microsoft.com/office/drawing/2014/main" id="{A13331E5-D8E8-34EC-DD66-86058460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448" y="4224599"/>
                  <a:ext cx="181845" cy="276166"/>
                </a:xfrm>
                <a:prstGeom prst="rect">
                  <a:avLst/>
                </a:prstGeom>
                <a:blipFill>
                  <a:blip r:embed="rId7"/>
                  <a:stretch>
                    <a:fillRect l="-26667" r="-2666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DA2CD140-D98C-A90E-FA13-A46815669E8E}"/>
                </a:ext>
              </a:extLst>
            </p:cNvPr>
            <p:cNvSpPr txBox="1"/>
            <p:nvPr/>
          </p:nvSpPr>
          <p:spPr>
            <a:xfrm>
              <a:off x="3368809" y="3623732"/>
              <a:ext cx="1940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  <a:cs typeface="Arial" panose="020B0604020202020204" pitchFamily="34" charset="0"/>
                </a:rPr>
                <a:t>Magnetic field along z</a:t>
              </a:r>
            </a:p>
            <a:p>
              <a:r>
                <a:rPr lang="en-US" sz="1400" dirty="0">
                  <a:latin typeface="+mn-lt"/>
                  <a:cs typeface="Arial" panose="020B0604020202020204" pitchFamily="34" charset="0"/>
                </a:rPr>
                <a:t>(quantization axis)</a:t>
              </a: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6D8477DD-E253-8A1D-533E-FE0396DC9AA5}"/>
              </a:ext>
            </a:extLst>
          </p:cNvPr>
          <p:cNvGrpSpPr/>
          <p:nvPr/>
        </p:nvGrpSpPr>
        <p:grpSpPr>
          <a:xfrm>
            <a:off x="4927199" y="1226138"/>
            <a:ext cx="3906453" cy="2743573"/>
            <a:chOff x="4927199" y="1226138"/>
            <a:chExt cx="3906453" cy="2743573"/>
          </a:xfrm>
        </p:grpSpPr>
        <p:cxnSp>
          <p:nvCxnSpPr>
            <p:cNvPr id="1086" name="Straight Arrow Connector 1085">
              <a:extLst>
                <a:ext uri="{FF2B5EF4-FFF2-40B4-BE49-F238E27FC236}">
                  <a16:creationId xmlns:a16="http://schemas.microsoft.com/office/drawing/2014/main" id="{D7AD3A4D-6222-B26F-543D-32452AAA4429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flipV="1">
              <a:off x="7521678" y="1226138"/>
              <a:ext cx="976923" cy="2743573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Arrow Connector 1086">
              <a:extLst>
                <a:ext uri="{FF2B5EF4-FFF2-40B4-BE49-F238E27FC236}">
                  <a16:creationId xmlns:a16="http://schemas.microsoft.com/office/drawing/2014/main" id="{3563DB2A-53F7-D10A-AB80-0F63646883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0553" y="1226138"/>
              <a:ext cx="864144" cy="2743573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8" name="TextBox 1087">
                  <a:extLst>
                    <a:ext uri="{FF2B5EF4-FFF2-40B4-BE49-F238E27FC236}">
                      <a16:creationId xmlns:a16="http://schemas.microsoft.com/office/drawing/2014/main" id="{5678ECD1-F269-9D01-CDC4-9CB22052CEB4}"/>
                    </a:ext>
                  </a:extLst>
                </p:cNvPr>
                <p:cNvSpPr txBox="1"/>
                <p:nvPr/>
              </p:nvSpPr>
              <p:spPr>
                <a:xfrm>
                  <a:off x="4927199" y="1450621"/>
                  <a:ext cx="10831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8C151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8C1515"/>
                    </a:solidFill>
                  </a:endParaRPr>
                </a:p>
              </p:txBody>
            </p:sp>
          </mc:Choice>
          <mc:Fallback xmlns="">
            <p:sp>
              <p:nvSpPr>
                <p:cNvPr id="1088" name="TextBox 1087">
                  <a:extLst>
                    <a:ext uri="{FF2B5EF4-FFF2-40B4-BE49-F238E27FC236}">
                      <a16:creationId xmlns:a16="http://schemas.microsoft.com/office/drawing/2014/main" id="{5678ECD1-F269-9D01-CDC4-9CB22052C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199" y="1450621"/>
                  <a:ext cx="108318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448" r="-1149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3" name="Right Brace 1092">
              <a:extLst>
                <a:ext uri="{FF2B5EF4-FFF2-40B4-BE49-F238E27FC236}">
                  <a16:creationId xmlns:a16="http://schemas.microsoft.com/office/drawing/2014/main" id="{583CAF08-01BD-B9B2-4117-DDB3437C33A0}"/>
                </a:ext>
              </a:extLst>
            </p:cNvPr>
            <p:cNvSpPr/>
            <p:nvPr/>
          </p:nvSpPr>
          <p:spPr>
            <a:xfrm flipH="1">
              <a:off x="5986460" y="1265186"/>
              <a:ext cx="188553" cy="734263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BB2F9D8D-D1CE-F329-D57E-D35E6B6D0C6E}"/>
                </a:ext>
              </a:extLst>
            </p:cNvPr>
            <p:cNvCxnSpPr>
              <a:cxnSpLocks/>
            </p:cNvCxnSpPr>
            <p:nvPr/>
          </p:nvCxnSpPr>
          <p:spPr>
            <a:xfrm>
              <a:off x="6175013" y="1990919"/>
              <a:ext cx="265863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7" name="Right Brace 1096">
            <a:extLst>
              <a:ext uri="{FF2B5EF4-FFF2-40B4-BE49-F238E27FC236}">
                <a16:creationId xmlns:a16="http://schemas.microsoft.com/office/drawing/2014/main" id="{9BDE1132-3CD7-BAC2-D3DC-2274ED5F69B6}"/>
              </a:ext>
            </a:extLst>
          </p:cNvPr>
          <p:cNvSpPr/>
          <p:nvPr/>
        </p:nvSpPr>
        <p:spPr>
          <a:xfrm>
            <a:off x="7909884" y="2007172"/>
            <a:ext cx="253823" cy="192722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8" name="TextBox 1097">
                <a:extLst>
                  <a:ext uri="{FF2B5EF4-FFF2-40B4-BE49-F238E27FC236}">
                    <a16:creationId xmlns:a16="http://schemas.microsoft.com/office/drawing/2014/main" id="{5703D766-2C8E-1EE5-1AFB-AA81836E8995}"/>
                  </a:ext>
                </a:extLst>
              </p:cNvPr>
              <p:cNvSpPr txBox="1"/>
              <p:nvPr/>
            </p:nvSpPr>
            <p:spPr>
              <a:xfrm>
                <a:off x="8165742" y="2811076"/>
                <a:ext cx="2182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8" name="TextBox 1097">
                <a:extLst>
                  <a:ext uri="{FF2B5EF4-FFF2-40B4-BE49-F238E27FC236}">
                    <a16:creationId xmlns:a16="http://schemas.microsoft.com/office/drawing/2014/main" id="{5703D766-2C8E-1EE5-1AFB-AA81836E8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742" y="2811076"/>
                <a:ext cx="218265" cy="276999"/>
              </a:xfrm>
              <a:prstGeom prst="rect">
                <a:avLst/>
              </a:prstGeom>
              <a:blipFill>
                <a:blip r:embed="rId9"/>
                <a:stretch>
                  <a:fillRect l="-17647" r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D2F65253-3F7D-35EA-BB76-5BF52BC1FE44}"/>
              </a:ext>
            </a:extLst>
          </p:cNvPr>
          <p:cNvGrpSpPr/>
          <p:nvPr/>
        </p:nvGrpSpPr>
        <p:grpSpPr>
          <a:xfrm>
            <a:off x="4686698" y="2009666"/>
            <a:ext cx="3607765" cy="1964694"/>
            <a:chOff x="4677609" y="2005017"/>
            <a:chExt cx="3607765" cy="1964694"/>
          </a:xfrm>
        </p:grpSpPr>
        <p:cxnSp>
          <p:nvCxnSpPr>
            <p:cNvPr id="1101" name="Straight Arrow Connector 1100">
              <a:extLst>
                <a:ext uri="{FF2B5EF4-FFF2-40B4-BE49-F238E27FC236}">
                  <a16:creationId xmlns:a16="http://schemas.microsoft.com/office/drawing/2014/main" id="{C46F8765-CBE7-A100-9228-C46B087CF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678" y="2698773"/>
              <a:ext cx="763696" cy="1270938"/>
            </a:xfrm>
            <a:prstGeom prst="straightConnector1">
              <a:avLst/>
            </a:prstGeom>
            <a:ln w="38100">
              <a:solidFill>
                <a:srgbClr val="E389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Arrow Connector 1101">
              <a:extLst>
                <a:ext uri="{FF2B5EF4-FFF2-40B4-BE49-F238E27FC236}">
                  <a16:creationId xmlns:a16="http://schemas.microsoft.com/office/drawing/2014/main" id="{DB52BC36-A0DA-FB57-3457-73F6AC6990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8790" y="2698773"/>
              <a:ext cx="755907" cy="1270938"/>
            </a:xfrm>
            <a:prstGeom prst="straightConnector1">
              <a:avLst/>
            </a:prstGeom>
            <a:ln w="38100">
              <a:solidFill>
                <a:srgbClr val="E389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3" name="TextBox 1102">
                  <a:extLst>
                    <a:ext uri="{FF2B5EF4-FFF2-40B4-BE49-F238E27FC236}">
                      <a16:creationId xmlns:a16="http://schemas.microsoft.com/office/drawing/2014/main" id="{1404ADD6-B17E-03DB-DCF6-62DB5B4D8C42}"/>
                    </a:ext>
                  </a:extLst>
                </p:cNvPr>
                <p:cNvSpPr txBox="1"/>
                <p:nvPr/>
              </p:nvSpPr>
              <p:spPr>
                <a:xfrm>
                  <a:off x="4677609" y="2182584"/>
                  <a:ext cx="12616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E3894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E38944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3894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E3894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E3894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E3894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E38944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38944"/>
                                </a:solidFill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E38944"/>
                    </a:solidFill>
                  </a:endParaRPr>
                </a:p>
              </p:txBody>
            </p:sp>
          </mc:Choice>
          <mc:Fallback xmlns="">
            <p:sp>
              <p:nvSpPr>
                <p:cNvPr id="1103" name="TextBox 1102">
                  <a:extLst>
                    <a:ext uri="{FF2B5EF4-FFF2-40B4-BE49-F238E27FC236}">
                      <a16:creationId xmlns:a16="http://schemas.microsoft.com/office/drawing/2014/main" id="{1404ADD6-B17E-03DB-DCF6-62DB5B4D8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09" y="2182584"/>
                  <a:ext cx="126162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5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4" name="Right Brace 1103">
              <a:extLst>
                <a:ext uri="{FF2B5EF4-FFF2-40B4-BE49-F238E27FC236}">
                  <a16:creationId xmlns:a16="http://schemas.microsoft.com/office/drawing/2014/main" id="{6B8506F2-5574-1403-F44B-1547202D3BC8}"/>
                </a:ext>
              </a:extLst>
            </p:cNvPr>
            <p:cNvSpPr/>
            <p:nvPr/>
          </p:nvSpPr>
          <p:spPr>
            <a:xfrm flipH="1">
              <a:off x="5986460" y="2005017"/>
              <a:ext cx="188553" cy="734263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052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4">
                <a:extLst>
                  <a:ext uri="{FF2B5EF4-FFF2-40B4-BE49-F238E27FC236}">
                    <a16:creationId xmlns:a16="http://schemas.microsoft.com/office/drawing/2014/main" id="{50D8F060-2306-1701-6113-5537C911FF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8776" y="289800"/>
                <a:ext cx="7707862" cy="488024"/>
              </a:xfrm>
            </p:spPr>
            <p:txBody>
              <a:bodyPr/>
              <a:lstStyle/>
              <a:p>
                <a:r>
                  <a:rPr lang="en-US" dirty="0"/>
                  <a:t>Two resonances: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4">
                <a:extLst>
                  <a:ext uri="{FF2B5EF4-FFF2-40B4-BE49-F238E27FC236}">
                    <a16:creationId xmlns:a16="http://schemas.microsoft.com/office/drawing/2014/main" id="{50D8F060-2306-1701-6113-5537C911F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8776" y="289800"/>
                <a:ext cx="7707862" cy="488024"/>
              </a:xfrm>
              <a:blipFill>
                <a:blip r:embed="rId3"/>
                <a:stretch>
                  <a:fillRect l="-2303" t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D0BA6B9-5A60-DE20-3C17-7CBD4DF2B419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A27008-CD54-C649-22D2-EDC4AB0F8639}"/>
              </a:ext>
            </a:extLst>
          </p:cNvPr>
          <p:cNvCxnSpPr>
            <a:cxnSpLocks/>
          </p:cNvCxnSpPr>
          <p:nvPr/>
        </p:nvCxnSpPr>
        <p:spPr>
          <a:xfrm>
            <a:off x="7129988" y="3942709"/>
            <a:ext cx="7309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76A4582-4929-95D0-B296-1B6C1060B51C}"/>
              </a:ext>
            </a:extLst>
          </p:cNvPr>
          <p:cNvGrpSpPr/>
          <p:nvPr/>
        </p:nvGrpSpPr>
        <p:grpSpPr>
          <a:xfrm>
            <a:off x="6175013" y="1975946"/>
            <a:ext cx="845103" cy="389877"/>
            <a:chOff x="6175013" y="1975946"/>
            <a:chExt cx="845103" cy="3898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23E4FD-E0D3-D0CA-2EEE-7738977B905F}"/>
                </a:ext>
              </a:extLst>
            </p:cNvPr>
            <p:cNvSpPr txBox="1"/>
            <p:nvPr/>
          </p:nvSpPr>
          <p:spPr>
            <a:xfrm>
              <a:off x="6175013" y="1975946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baseline="-25000" dirty="0" err="1"/>
                <a:t>J</a:t>
              </a:r>
              <a:r>
                <a:rPr lang="en-US" dirty="0"/>
                <a:t> = -1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74934F-C352-BB5B-5750-DE191BD0BF68}"/>
                </a:ext>
              </a:extLst>
            </p:cNvPr>
            <p:cNvCxnSpPr>
              <a:cxnSpLocks/>
            </p:cNvCxnSpPr>
            <p:nvPr/>
          </p:nvCxnSpPr>
          <p:spPr>
            <a:xfrm>
              <a:off x="6214920" y="2365823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9CBCC65-9E41-DBC5-8EB1-92FDC2166F73}"/>
              </a:ext>
            </a:extLst>
          </p:cNvPr>
          <p:cNvSpPr txBox="1"/>
          <p:nvPr/>
        </p:nvSpPr>
        <p:spPr>
          <a:xfrm>
            <a:off x="7179632" y="16010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J</a:t>
            </a:r>
            <a:r>
              <a:rPr lang="en-US" dirty="0"/>
              <a:t> = 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86DC5B-5B37-CCD8-1853-47497577F229}"/>
              </a:ext>
            </a:extLst>
          </p:cNvPr>
          <p:cNvCxnSpPr>
            <a:cxnSpLocks/>
          </p:cNvCxnSpPr>
          <p:nvPr/>
        </p:nvCxnSpPr>
        <p:spPr>
          <a:xfrm>
            <a:off x="7129988" y="1990919"/>
            <a:ext cx="7309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024499-554E-F08F-7953-14C07C99AE56}"/>
              </a:ext>
            </a:extLst>
          </p:cNvPr>
          <p:cNvGrpSpPr/>
          <p:nvPr/>
        </p:nvGrpSpPr>
        <p:grpSpPr>
          <a:xfrm>
            <a:off x="8080413" y="1226138"/>
            <a:ext cx="804672" cy="389877"/>
            <a:chOff x="8080413" y="1226138"/>
            <a:chExt cx="804672" cy="3898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A68090F-F327-BFAB-43C0-29812C42C668}"/>
                </a:ext>
              </a:extLst>
            </p:cNvPr>
            <p:cNvSpPr txBox="1"/>
            <p:nvPr/>
          </p:nvSpPr>
          <p:spPr>
            <a:xfrm>
              <a:off x="8112116" y="1226138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baseline="-25000" dirty="0" err="1"/>
                <a:t>J</a:t>
              </a:r>
              <a:r>
                <a:rPr lang="en-US" dirty="0"/>
                <a:t> = 1</a:t>
              </a:r>
            </a:p>
          </p:txBody>
        </p:sp>
        <p:cxnSp>
          <p:nvCxnSpPr>
            <p:cNvPr id="1026" name="Straight Connector 1025">
              <a:extLst>
                <a:ext uri="{FF2B5EF4-FFF2-40B4-BE49-F238E27FC236}">
                  <a16:creationId xmlns:a16="http://schemas.microsoft.com/office/drawing/2014/main" id="{215AA44F-1221-015C-BE4D-7C1D196853ED}"/>
                </a:ext>
              </a:extLst>
            </p:cNvPr>
            <p:cNvCxnSpPr>
              <a:cxnSpLocks/>
            </p:cNvCxnSpPr>
            <p:nvPr/>
          </p:nvCxnSpPr>
          <p:spPr>
            <a:xfrm>
              <a:off x="8080413" y="1616015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6D8477DD-E253-8A1D-533E-FE0396DC9AA5}"/>
              </a:ext>
            </a:extLst>
          </p:cNvPr>
          <p:cNvGrpSpPr/>
          <p:nvPr/>
        </p:nvGrpSpPr>
        <p:grpSpPr>
          <a:xfrm>
            <a:off x="4927199" y="1226138"/>
            <a:ext cx="3906453" cy="2743573"/>
            <a:chOff x="4927199" y="1226138"/>
            <a:chExt cx="3906453" cy="2743573"/>
          </a:xfrm>
        </p:grpSpPr>
        <p:cxnSp>
          <p:nvCxnSpPr>
            <p:cNvPr id="1086" name="Straight Arrow Connector 1085">
              <a:extLst>
                <a:ext uri="{FF2B5EF4-FFF2-40B4-BE49-F238E27FC236}">
                  <a16:creationId xmlns:a16="http://schemas.microsoft.com/office/drawing/2014/main" id="{D7AD3A4D-6222-B26F-543D-32452AAA4429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flipV="1">
              <a:off x="7521678" y="1226138"/>
              <a:ext cx="976923" cy="2743573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Arrow Connector 1086">
              <a:extLst>
                <a:ext uri="{FF2B5EF4-FFF2-40B4-BE49-F238E27FC236}">
                  <a16:creationId xmlns:a16="http://schemas.microsoft.com/office/drawing/2014/main" id="{3563DB2A-53F7-D10A-AB80-0F63646883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0553" y="1226138"/>
              <a:ext cx="864144" cy="2743573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8" name="TextBox 1087">
                  <a:extLst>
                    <a:ext uri="{FF2B5EF4-FFF2-40B4-BE49-F238E27FC236}">
                      <a16:creationId xmlns:a16="http://schemas.microsoft.com/office/drawing/2014/main" id="{5678ECD1-F269-9D01-CDC4-9CB22052CEB4}"/>
                    </a:ext>
                  </a:extLst>
                </p:cNvPr>
                <p:cNvSpPr txBox="1"/>
                <p:nvPr/>
              </p:nvSpPr>
              <p:spPr>
                <a:xfrm>
                  <a:off x="4927199" y="1450621"/>
                  <a:ext cx="10831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8C151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8C1515"/>
                    </a:solidFill>
                  </a:endParaRPr>
                </a:p>
              </p:txBody>
            </p:sp>
          </mc:Choice>
          <mc:Fallback xmlns="">
            <p:sp>
              <p:nvSpPr>
                <p:cNvPr id="1088" name="TextBox 1087">
                  <a:extLst>
                    <a:ext uri="{FF2B5EF4-FFF2-40B4-BE49-F238E27FC236}">
                      <a16:creationId xmlns:a16="http://schemas.microsoft.com/office/drawing/2014/main" id="{5678ECD1-F269-9D01-CDC4-9CB22052C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199" y="1450621"/>
                  <a:ext cx="10831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448" r="-1149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3" name="Right Brace 1092">
              <a:extLst>
                <a:ext uri="{FF2B5EF4-FFF2-40B4-BE49-F238E27FC236}">
                  <a16:creationId xmlns:a16="http://schemas.microsoft.com/office/drawing/2014/main" id="{583CAF08-01BD-B9B2-4117-DDB3437C33A0}"/>
                </a:ext>
              </a:extLst>
            </p:cNvPr>
            <p:cNvSpPr/>
            <p:nvPr/>
          </p:nvSpPr>
          <p:spPr>
            <a:xfrm flipH="1">
              <a:off x="5986460" y="1265186"/>
              <a:ext cx="188553" cy="734263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BB2F9D8D-D1CE-F329-D57E-D35E6B6D0C6E}"/>
                </a:ext>
              </a:extLst>
            </p:cNvPr>
            <p:cNvCxnSpPr>
              <a:cxnSpLocks/>
            </p:cNvCxnSpPr>
            <p:nvPr/>
          </p:nvCxnSpPr>
          <p:spPr>
            <a:xfrm>
              <a:off x="6175013" y="1990919"/>
              <a:ext cx="265863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1" name="Straight Arrow Connector 1100">
            <a:extLst>
              <a:ext uri="{FF2B5EF4-FFF2-40B4-BE49-F238E27FC236}">
                <a16:creationId xmlns:a16="http://schemas.microsoft.com/office/drawing/2014/main" id="{C46F8765-CBE7-A100-9228-C46B087CF3F0}"/>
              </a:ext>
            </a:extLst>
          </p:cNvPr>
          <p:cNvCxnSpPr>
            <a:cxnSpLocks/>
          </p:cNvCxnSpPr>
          <p:nvPr/>
        </p:nvCxnSpPr>
        <p:spPr>
          <a:xfrm flipV="1">
            <a:off x="7530767" y="2703422"/>
            <a:ext cx="763696" cy="1270938"/>
          </a:xfrm>
          <a:prstGeom prst="straightConnector1">
            <a:avLst/>
          </a:prstGeom>
          <a:ln w="38100">
            <a:solidFill>
              <a:srgbClr val="E3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Arrow Connector 1101">
            <a:extLst>
              <a:ext uri="{FF2B5EF4-FFF2-40B4-BE49-F238E27FC236}">
                <a16:creationId xmlns:a16="http://schemas.microsoft.com/office/drawing/2014/main" id="{DB52BC36-A0DA-FB57-3457-73F6AC69907E}"/>
              </a:ext>
            </a:extLst>
          </p:cNvPr>
          <p:cNvCxnSpPr>
            <a:cxnSpLocks/>
          </p:cNvCxnSpPr>
          <p:nvPr/>
        </p:nvCxnSpPr>
        <p:spPr>
          <a:xfrm flipH="1" flipV="1">
            <a:off x="6777879" y="2703422"/>
            <a:ext cx="755907" cy="1270938"/>
          </a:xfrm>
          <a:prstGeom prst="straightConnector1">
            <a:avLst/>
          </a:prstGeom>
          <a:ln w="38100">
            <a:solidFill>
              <a:srgbClr val="E3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1404ADD6-B17E-03DB-DCF6-62DB5B4D8C42}"/>
                  </a:ext>
                </a:extLst>
              </p:cNvPr>
              <p:cNvSpPr txBox="1"/>
              <p:nvPr/>
            </p:nvSpPr>
            <p:spPr>
              <a:xfrm>
                <a:off x="4686698" y="2187233"/>
                <a:ext cx="126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3894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E38944"/>
                  </a:solidFill>
                </a:endParaRPr>
              </a:p>
            </p:txBody>
          </p:sp>
        </mc:Choice>
        <mc:Fallback xmlns="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1404ADD6-B17E-03DB-DCF6-62DB5B4D8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8" y="2187233"/>
                <a:ext cx="1261627" cy="276999"/>
              </a:xfrm>
              <a:prstGeom prst="rect">
                <a:avLst/>
              </a:prstGeom>
              <a:blipFill>
                <a:blip r:embed="rId5"/>
                <a:stretch>
                  <a:fillRect l="-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" name="Right Brace 1103">
            <a:extLst>
              <a:ext uri="{FF2B5EF4-FFF2-40B4-BE49-F238E27FC236}">
                <a16:creationId xmlns:a16="http://schemas.microsoft.com/office/drawing/2014/main" id="{6B8506F2-5574-1403-F44B-1547202D3BC8}"/>
              </a:ext>
            </a:extLst>
          </p:cNvPr>
          <p:cNvSpPr/>
          <p:nvPr/>
        </p:nvSpPr>
        <p:spPr>
          <a:xfrm flipH="1">
            <a:off x="5995549" y="2009666"/>
            <a:ext cx="188553" cy="73426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E3E6F3-8B4B-B231-C2CF-992839502FAB}"/>
                  </a:ext>
                </a:extLst>
              </p:cNvPr>
              <p:cNvSpPr txBox="1"/>
              <p:nvPr/>
            </p:nvSpPr>
            <p:spPr>
              <a:xfrm>
                <a:off x="891222" y="988123"/>
                <a:ext cx="3550437" cy="388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B-field shifts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dirty="0"/>
                  <a:t> levels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E3E6F3-8B4B-B231-C2CF-992839502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22" y="988123"/>
                <a:ext cx="3550437" cy="388761"/>
              </a:xfrm>
              <a:prstGeom prst="rect">
                <a:avLst/>
              </a:prstGeom>
              <a:blipFill>
                <a:blip r:embed="rId6"/>
                <a:stretch>
                  <a:fillRect l="-1071" t="-6250" r="-714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9BE02-4CAE-218B-EF40-D5D8FD2C982F}"/>
                  </a:ext>
                </a:extLst>
              </p:cNvPr>
              <p:cNvSpPr txBox="1"/>
              <p:nvPr/>
            </p:nvSpPr>
            <p:spPr>
              <a:xfrm>
                <a:off x="891221" y="1453162"/>
                <a:ext cx="3550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 resonance: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9BE02-4CAE-218B-EF40-D5D8FD2C9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21" y="1453162"/>
                <a:ext cx="3550437" cy="369332"/>
              </a:xfrm>
              <a:prstGeom prst="rect">
                <a:avLst/>
              </a:prstGeom>
              <a:blipFill>
                <a:blip r:embed="rId7"/>
                <a:stretch>
                  <a:fillRect l="-107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D2CB66D-61F1-70A4-7629-C4FA58E3BF8A}"/>
              </a:ext>
            </a:extLst>
          </p:cNvPr>
          <p:cNvGrpSpPr/>
          <p:nvPr/>
        </p:nvGrpSpPr>
        <p:grpSpPr>
          <a:xfrm>
            <a:off x="7048605" y="1644874"/>
            <a:ext cx="1461269" cy="730790"/>
            <a:chOff x="7048605" y="1644874"/>
            <a:chExt cx="1461269" cy="7307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48CA2B2-32E6-6275-5074-9DBCDD2BD8E5}"/>
                    </a:ext>
                  </a:extLst>
                </p:cNvPr>
                <p:cNvSpPr txBox="1"/>
                <p:nvPr/>
              </p:nvSpPr>
              <p:spPr>
                <a:xfrm>
                  <a:off x="7117545" y="2048431"/>
                  <a:ext cx="763696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48CA2B2-32E6-6275-5074-9DBCDD2BD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545" y="2048431"/>
                  <a:ext cx="763696" cy="24622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326C0780-DBBD-F5CE-4CA5-69C077135048}"/>
                </a:ext>
              </a:extLst>
            </p:cNvPr>
            <p:cNvSpPr/>
            <p:nvPr/>
          </p:nvSpPr>
          <p:spPr>
            <a:xfrm>
              <a:off x="8383617" y="1644874"/>
              <a:ext cx="126257" cy="353878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9482B065-EFD2-D41D-029E-D5FE759D4102}"/>
                </a:ext>
              </a:extLst>
            </p:cNvPr>
            <p:cNvSpPr/>
            <p:nvPr/>
          </p:nvSpPr>
          <p:spPr>
            <a:xfrm>
              <a:off x="7048605" y="2008416"/>
              <a:ext cx="131027" cy="367248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36" name="Picture 1035" descr="A diagram of a graph&#10;&#10;Description automatically generated">
            <a:extLst>
              <a:ext uri="{FF2B5EF4-FFF2-40B4-BE49-F238E27FC236}">
                <a16:creationId xmlns:a16="http://schemas.microsoft.com/office/drawing/2014/main" id="{278B7528-3956-1B27-9F2B-0DE700A5E9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1949" y="8"/>
            <a:ext cx="1862051" cy="8412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446CC25-DB0E-F0AD-ED02-0754E44F9AE3}"/>
              </a:ext>
            </a:extLst>
          </p:cNvPr>
          <p:cNvGrpSpPr/>
          <p:nvPr/>
        </p:nvGrpSpPr>
        <p:grpSpPr>
          <a:xfrm>
            <a:off x="893491" y="1914860"/>
            <a:ext cx="3879231" cy="3034274"/>
            <a:chOff x="893491" y="1814501"/>
            <a:chExt cx="3879231" cy="3034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6797DB3-96DF-5AC1-2E82-88192A9FAADB}"/>
                    </a:ext>
                  </a:extLst>
                </p:cNvPr>
                <p:cNvSpPr txBox="1"/>
                <p:nvPr/>
              </p:nvSpPr>
              <p:spPr>
                <a:xfrm>
                  <a:off x="893491" y="1814501"/>
                  <a:ext cx="38792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2</a:t>
                  </a:r>
                  <a:r>
                    <a:rPr lang="en-US" baseline="30000" dirty="0"/>
                    <a:t>nd</a:t>
                  </a:r>
                  <a:r>
                    <a:rPr lang="en-US" dirty="0"/>
                    <a:t>  resonance: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6797DB3-96DF-5AC1-2E82-88192A9FA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91" y="1814501"/>
                  <a:ext cx="387923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980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779847-EBF3-6C23-42A8-430951E7C997}"/>
                </a:ext>
              </a:extLst>
            </p:cNvPr>
            <p:cNvCxnSpPr>
              <a:cxnSpLocks/>
            </p:cNvCxnSpPr>
            <p:nvPr/>
          </p:nvCxnSpPr>
          <p:spPr>
            <a:xfrm>
              <a:off x="2204659" y="4820389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3669E0-D25C-32E2-118D-0C67C031D645}"/>
                </a:ext>
              </a:extLst>
            </p:cNvPr>
            <p:cNvGrpSpPr/>
            <p:nvPr/>
          </p:nvGrpSpPr>
          <p:grpSpPr>
            <a:xfrm>
              <a:off x="1249684" y="2240310"/>
              <a:ext cx="845103" cy="389877"/>
              <a:chOff x="6175013" y="1975946"/>
              <a:chExt cx="845103" cy="38987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CF1578-5FD3-FDF6-3C69-5B3FB1BF2EEC}"/>
                  </a:ext>
                </a:extLst>
              </p:cNvPr>
              <p:cNvSpPr txBox="1"/>
              <p:nvPr/>
            </p:nvSpPr>
            <p:spPr>
              <a:xfrm>
                <a:off x="6175013" y="1975946"/>
                <a:ext cx="845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m</a:t>
                </a:r>
                <a:r>
                  <a:rPr lang="en-US" baseline="-25000" dirty="0" err="1"/>
                  <a:t>J</a:t>
                </a:r>
                <a:r>
                  <a:rPr lang="en-US" dirty="0"/>
                  <a:t> = -1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0D2FB68-7CAB-1388-32C4-68BD006A5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920" y="2365823"/>
                <a:ext cx="73093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067E9-CB8A-C24D-A33F-843206DC1287}"/>
                </a:ext>
              </a:extLst>
            </p:cNvPr>
            <p:cNvSpPr txBox="1"/>
            <p:nvPr/>
          </p:nvSpPr>
          <p:spPr>
            <a:xfrm>
              <a:off x="2254303" y="2880165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baseline="-25000" dirty="0" err="1"/>
                <a:t>J</a:t>
              </a:r>
              <a:r>
                <a:rPr lang="en-US" dirty="0"/>
                <a:t> = 0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EB7CF1-7D8A-F5E3-E12F-4DB5F5A3013E}"/>
                </a:ext>
              </a:extLst>
            </p:cNvPr>
            <p:cNvGrpSpPr/>
            <p:nvPr/>
          </p:nvGrpSpPr>
          <p:grpSpPr>
            <a:xfrm>
              <a:off x="3155084" y="3352753"/>
              <a:ext cx="804672" cy="389877"/>
              <a:chOff x="8080413" y="1226138"/>
              <a:chExt cx="804672" cy="38987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20A9B-6633-D268-ED46-2311DE0C2D44}"/>
                  </a:ext>
                </a:extLst>
              </p:cNvPr>
              <p:cNvSpPr txBox="1"/>
              <p:nvPr/>
            </p:nvSpPr>
            <p:spPr>
              <a:xfrm>
                <a:off x="8112116" y="1226138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m</a:t>
                </a:r>
                <a:r>
                  <a:rPr lang="en-US" baseline="-25000" dirty="0" err="1"/>
                  <a:t>J</a:t>
                </a:r>
                <a:r>
                  <a:rPr lang="en-US" dirty="0"/>
                  <a:t> = 1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1AA541A-8D4A-044D-6DDA-45328FDC2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0413" y="1616015"/>
                <a:ext cx="73093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5EB6D9-9497-EA97-28BF-8E774FDE0FE2}"/>
                </a:ext>
              </a:extLst>
            </p:cNvPr>
            <p:cNvCxnSpPr>
              <a:cxnSpLocks/>
            </p:cNvCxnSpPr>
            <p:nvPr/>
          </p:nvCxnSpPr>
          <p:spPr>
            <a:xfrm>
              <a:off x="2254303" y="3249497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31F4CA8-5FED-18D9-EAA9-BEC81D12B154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564602" y="3722085"/>
              <a:ext cx="1008670" cy="1113077"/>
            </a:xfrm>
            <a:prstGeom prst="straightConnector1">
              <a:avLst/>
            </a:prstGeom>
            <a:ln w="38100">
              <a:solidFill>
                <a:srgbClr val="E389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52579B-5366-59DC-89CB-DDB6211ACC48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H="1" flipV="1">
              <a:off x="1672236" y="2609642"/>
              <a:ext cx="929268" cy="2239133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90380B-8B6F-E63E-28D0-14622866C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236" y="2588063"/>
              <a:ext cx="929268" cy="2239133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3538B08-EA7B-F476-441C-8876C3FDEA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9214" y="3680785"/>
              <a:ext cx="1008670" cy="1113077"/>
            </a:xfrm>
            <a:prstGeom prst="straightConnector1">
              <a:avLst/>
            </a:prstGeom>
            <a:ln w="38100">
              <a:solidFill>
                <a:srgbClr val="E389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B48825-C292-69DF-6AC0-9014BA42D57D}"/>
                  </a:ext>
                </a:extLst>
              </p:cNvPr>
              <p:cNvSpPr txBox="1"/>
              <p:nvPr/>
            </p:nvSpPr>
            <p:spPr>
              <a:xfrm>
                <a:off x="8424701" y="1667760"/>
                <a:ext cx="7636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B48825-C292-69DF-6AC0-9014BA42D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701" y="1667760"/>
                <a:ext cx="763696" cy="246221"/>
              </a:xfrm>
              <a:prstGeom prst="rect">
                <a:avLst/>
              </a:prstGeom>
              <a:blipFill>
                <a:blip r:embed="rId11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58F2DDB2-BC51-4DB7-0208-16DC74256141}"/>
              </a:ext>
            </a:extLst>
          </p:cNvPr>
          <p:cNvGrpSpPr/>
          <p:nvPr/>
        </p:nvGrpSpPr>
        <p:grpSpPr>
          <a:xfrm>
            <a:off x="7011056" y="1280915"/>
            <a:ext cx="2240089" cy="1474777"/>
            <a:chOff x="7011056" y="1280915"/>
            <a:chExt cx="2240089" cy="147477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1BCDB72-D8E9-E510-A907-A8179A42604C}"/>
                </a:ext>
              </a:extLst>
            </p:cNvPr>
            <p:cNvGrpSpPr/>
            <p:nvPr/>
          </p:nvGrpSpPr>
          <p:grpSpPr>
            <a:xfrm>
              <a:off x="7011056" y="1280915"/>
              <a:ext cx="1612367" cy="1474777"/>
              <a:chOff x="7011056" y="1280915"/>
              <a:chExt cx="1612367" cy="14747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658BA83-5524-AD83-5B1B-50DC3C97FD67}"/>
                      </a:ext>
                    </a:extLst>
                  </p:cNvPr>
                  <p:cNvSpPr txBox="1"/>
                  <p:nvPr/>
                </p:nvSpPr>
                <p:spPr>
                  <a:xfrm>
                    <a:off x="7011056" y="2217121"/>
                    <a:ext cx="76369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658BA83-5524-AD83-5B1B-50DC3C97FD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056" y="2217121"/>
                    <a:ext cx="763696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Right Brace 36">
                <a:extLst>
                  <a:ext uri="{FF2B5EF4-FFF2-40B4-BE49-F238E27FC236}">
                    <a16:creationId xmlns:a16="http://schemas.microsoft.com/office/drawing/2014/main" id="{ECD14A62-9C93-93AA-8CD0-878708D342D6}"/>
                  </a:ext>
                </a:extLst>
              </p:cNvPr>
              <p:cNvSpPr/>
              <p:nvPr/>
            </p:nvSpPr>
            <p:spPr>
              <a:xfrm>
                <a:off x="8517431" y="1280915"/>
                <a:ext cx="105992" cy="717837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ight Brace 37">
                <a:extLst>
                  <a:ext uri="{FF2B5EF4-FFF2-40B4-BE49-F238E27FC236}">
                    <a16:creationId xmlns:a16="http://schemas.microsoft.com/office/drawing/2014/main" id="{7369287C-5C3F-BC68-5B8F-A05B86F24BE2}"/>
                  </a:ext>
                </a:extLst>
              </p:cNvPr>
              <p:cNvSpPr/>
              <p:nvPr/>
            </p:nvSpPr>
            <p:spPr>
              <a:xfrm>
                <a:off x="7048605" y="2008415"/>
                <a:ext cx="45719" cy="747277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179A1FF-68C1-E8CA-161F-9449EDF2EF9D}"/>
                    </a:ext>
                  </a:extLst>
                </p:cNvPr>
                <p:cNvSpPr txBox="1"/>
                <p:nvPr/>
              </p:nvSpPr>
              <p:spPr>
                <a:xfrm>
                  <a:off x="8487449" y="1497951"/>
                  <a:ext cx="763696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179A1FF-68C1-E8CA-161F-9449EDF2E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7449" y="1497951"/>
                  <a:ext cx="763696" cy="246221"/>
                </a:xfrm>
                <a:prstGeom prst="rect">
                  <a:avLst/>
                </a:prstGeom>
                <a:blipFill>
                  <a:blip r:embed="rId1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451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58025E-6 L -0.00278 0.078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388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5679E-6 L 0.00174 -0.071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36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3</a:t>
            </a:fld>
            <a:endParaRPr lang="en-US" alt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0D2F790-BEF2-C0BC-A2B9-57CCD9FC4B49}"/>
              </a:ext>
            </a:extLst>
          </p:cNvPr>
          <p:cNvGrpSpPr/>
          <p:nvPr/>
        </p:nvGrpSpPr>
        <p:grpSpPr>
          <a:xfrm>
            <a:off x="755000" y="739252"/>
            <a:ext cx="3197422" cy="2343120"/>
            <a:chOff x="700757" y="825019"/>
            <a:chExt cx="3197422" cy="2343120"/>
          </a:xfrm>
        </p:grpSpPr>
        <p:pic>
          <p:nvPicPr>
            <p:cNvPr id="1026" name="Picture 2" descr="Premium Vector | Vector atom hand-drawn in doodle cartoon style.">
              <a:extLst>
                <a:ext uri="{FF2B5EF4-FFF2-40B4-BE49-F238E27FC236}">
                  <a16:creationId xmlns:a16="http://schemas.microsoft.com/office/drawing/2014/main" id="{A4414546-A1EB-6320-DE37-6FAE68704F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8" t="12052" r="13992" b="12919"/>
            <a:stretch/>
          </p:blipFill>
          <p:spPr bwMode="auto">
            <a:xfrm>
              <a:off x="1170470" y="825019"/>
              <a:ext cx="1645556" cy="1739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E5A27-90C5-A45B-C406-901923609785}"/>
                </a:ext>
              </a:extLst>
            </p:cNvPr>
            <p:cNvSpPr txBox="1"/>
            <p:nvPr/>
          </p:nvSpPr>
          <p:spPr>
            <a:xfrm>
              <a:off x="700757" y="2583364"/>
              <a:ext cx="31974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Electrons orbiting a nucleus (protons + neutrons)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F27868-4C29-3C8D-F787-9BD9D9AA98A4}"/>
              </a:ext>
            </a:extLst>
          </p:cNvPr>
          <p:cNvSpPr txBox="1"/>
          <p:nvPr/>
        </p:nvSpPr>
        <p:spPr>
          <a:xfrm>
            <a:off x="697831" y="251736"/>
            <a:ext cx="323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atom: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A799A9-3CA9-DB87-06B3-F980EC4CEB60}"/>
              </a:ext>
            </a:extLst>
          </p:cNvPr>
          <p:cNvGrpSpPr/>
          <p:nvPr/>
        </p:nvGrpSpPr>
        <p:grpSpPr>
          <a:xfrm>
            <a:off x="4059797" y="253611"/>
            <a:ext cx="4980911" cy="4182769"/>
            <a:chOff x="4059797" y="253611"/>
            <a:chExt cx="4980911" cy="418276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5ECF0B-06EC-880B-8B61-94A1581ED525}"/>
                </a:ext>
              </a:extLst>
            </p:cNvPr>
            <p:cNvSpPr txBox="1"/>
            <p:nvPr/>
          </p:nvSpPr>
          <p:spPr>
            <a:xfrm>
              <a:off x="4059797" y="253611"/>
              <a:ext cx="3231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Also, an atom (Yb):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E3A33E7-E9DC-A7D7-C6B1-112925B8AC2E}"/>
                    </a:ext>
                  </a:extLst>
                </p:cNvPr>
                <p:cNvSpPr txBox="1"/>
                <p:nvPr/>
              </p:nvSpPr>
              <p:spPr>
                <a:xfrm>
                  <a:off x="4302319" y="4097889"/>
                  <a:ext cx="1082732" cy="3384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(6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E3A33E7-E9DC-A7D7-C6B1-112925B8A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2319" y="4097889"/>
                  <a:ext cx="1082732" cy="338491"/>
                </a:xfrm>
                <a:prstGeom prst="rect">
                  <a:avLst/>
                </a:prstGeom>
                <a:blipFill>
                  <a:blip r:embed="rId4"/>
                  <a:stretch>
                    <a:fillRect r="-9302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068427-5AD0-057A-6FE1-6E83167BC4C9}"/>
                    </a:ext>
                  </a:extLst>
                </p:cNvPr>
                <p:cNvSpPr txBox="1"/>
                <p:nvPr/>
              </p:nvSpPr>
              <p:spPr>
                <a:xfrm>
                  <a:off x="4145416" y="817036"/>
                  <a:ext cx="1239635" cy="3384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068427-5AD0-057A-6FE1-6E83167BC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16" y="817036"/>
                  <a:ext cx="1239635" cy="338491"/>
                </a:xfrm>
                <a:prstGeom prst="rect">
                  <a:avLst/>
                </a:prstGeom>
                <a:blipFill>
                  <a:blip r:embed="rId5"/>
                  <a:stretch>
                    <a:fillRect r="-7143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3FADCB3-080F-E022-54A5-F60412A6168F}"/>
                </a:ext>
              </a:extLst>
            </p:cNvPr>
            <p:cNvGrpSpPr/>
            <p:nvPr/>
          </p:nvGrpSpPr>
          <p:grpSpPr>
            <a:xfrm>
              <a:off x="5497206" y="991778"/>
              <a:ext cx="2457558" cy="3275357"/>
              <a:chOff x="5780224" y="805053"/>
              <a:chExt cx="2867584" cy="382183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56769BD-5837-67FA-4EAD-174C072DBA62}"/>
                  </a:ext>
                </a:extLst>
              </p:cNvPr>
              <p:cNvCxnSpPr/>
              <p:nvPr/>
            </p:nvCxnSpPr>
            <p:spPr>
              <a:xfrm>
                <a:off x="5780224" y="4626887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0704D0-822C-7ADB-214F-8AB0EC0263CF}"/>
                  </a:ext>
                </a:extLst>
              </p:cNvPr>
              <p:cNvCxnSpPr/>
              <p:nvPr/>
            </p:nvCxnSpPr>
            <p:spPr>
              <a:xfrm>
                <a:off x="5780224" y="916460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8CE11E6-551A-09AA-2BB6-AB5CDD05EECA}"/>
                  </a:ext>
                </a:extLst>
              </p:cNvPr>
              <p:cNvCxnSpPr/>
              <p:nvPr/>
            </p:nvCxnSpPr>
            <p:spPr>
              <a:xfrm>
                <a:off x="7602779" y="2606463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DDC72FE-418A-E76F-EE57-7F863C493B01}"/>
                  </a:ext>
                </a:extLst>
              </p:cNvPr>
              <p:cNvCxnSpPr/>
              <p:nvPr/>
            </p:nvCxnSpPr>
            <p:spPr>
              <a:xfrm>
                <a:off x="7602779" y="2339524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D1CABE-9A1D-AC58-7893-3EA68CB8CF4B}"/>
                  </a:ext>
                </a:extLst>
              </p:cNvPr>
              <p:cNvCxnSpPr/>
              <p:nvPr/>
            </p:nvCxnSpPr>
            <p:spPr>
              <a:xfrm>
                <a:off x="7602779" y="2785651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304441C-C90C-8056-C824-6774DA37A88C}"/>
                  </a:ext>
                </a:extLst>
              </p:cNvPr>
              <p:cNvCxnSpPr/>
              <p:nvPr/>
            </p:nvCxnSpPr>
            <p:spPr>
              <a:xfrm>
                <a:off x="6966757" y="990403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390DFC1-E3F1-D4A0-DFD6-FF493F901576}"/>
                  </a:ext>
                </a:extLst>
              </p:cNvPr>
              <p:cNvCxnSpPr/>
              <p:nvPr/>
            </p:nvCxnSpPr>
            <p:spPr>
              <a:xfrm>
                <a:off x="6966756" y="805053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4D8B4EC-5BFA-8929-F150-202802437A77}"/>
                  </a:ext>
                </a:extLst>
              </p:cNvPr>
              <p:cNvCxnSpPr/>
              <p:nvPr/>
            </p:nvCxnSpPr>
            <p:spPr>
              <a:xfrm>
                <a:off x="6966757" y="1169592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6F42623-DC91-CE41-9CD9-695CF17D40C0}"/>
                    </a:ext>
                  </a:extLst>
                </p:cNvPr>
                <p:cNvSpPr txBox="1"/>
                <p:nvPr/>
              </p:nvSpPr>
              <p:spPr>
                <a:xfrm>
                  <a:off x="7409684" y="939182"/>
                  <a:ext cx="1631024" cy="3466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1,2,3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(5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sPre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6F42623-DC91-CE41-9CD9-695CF17D4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684" y="939182"/>
                  <a:ext cx="1631024" cy="346633"/>
                </a:xfrm>
                <a:prstGeom prst="rect">
                  <a:avLst/>
                </a:prstGeom>
                <a:blipFill>
                  <a:blip r:embed="rId6"/>
                  <a:stretch>
                    <a:fillRect r="-5426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59A84E-DB28-3A7F-0ABB-64F2AFDAEB38}"/>
                    </a:ext>
                  </a:extLst>
                </p:cNvPr>
                <p:cNvSpPr txBox="1"/>
                <p:nvPr/>
              </p:nvSpPr>
              <p:spPr>
                <a:xfrm>
                  <a:off x="6961882" y="1892319"/>
                  <a:ext cx="1596656" cy="3466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0,1,2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(6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sPre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59A84E-DB28-3A7F-0ABB-64F2AFDAE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882" y="1892319"/>
                  <a:ext cx="1596656" cy="346633"/>
                </a:xfrm>
                <a:prstGeom prst="rect">
                  <a:avLst/>
                </a:prstGeom>
                <a:blipFill>
                  <a:blip r:embed="rId7"/>
                  <a:stretch>
                    <a:fillRect r="-5556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EFC74B-4F5C-99A4-9B68-6A386E3B2706}"/>
              </a:ext>
            </a:extLst>
          </p:cNvPr>
          <p:cNvGrpSpPr/>
          <p:nvPr/>
        </p:nvGrpSpPr>
        <p:grpSpPr>
          <a:xfrm>
            <a:off x="6101655" y="3894246"/>
            <a:ext cx="2856228" cy="837488"/>
            <a:chOff x="6098347" y="3756393"/>
            <a:chExt cx="2856228" cy="83748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FCB36F-A87A-691D-D8D9-A1C27E3A3C1A}"/>
                </a:ext>
              </a:extLst>
            </p:cNvPr>
            <p:cNvSpPr txBox="1"/>
            <p:nvPr/>
          </p:nvSpPr>
          <p:spPr>
            <a:xfrm>
              <a:off x="6098347" y="4255327"/>
              <a:ext cx="2856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ground state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890EC6B-422E-A879-740E-57C619D1D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41057" y="3756393"/>
              <a:ext cx="618103" cy="618103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22A4B4-29EB-0C4E-4BB7-6A9114C01319}"/>
              </a:ext>
            </a:extLst>
          </p:cNvPr>
          <p:cNvGrpSpPr/>
          <p:nvPr/>
        </p:nvGrpSpPr>
        <p:grpSpPr>
          <a:xfrm>
            <a:off x="5122461" y="2520971"/>
            <a:ext cx="3624461" cy="1746163"/>
            <a:chOff x="5122461" y="2861930"/>
            <a:chExt cx="3624461" cy="1746163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4B2CE0-A4F7-19DF-DFD5-CEBBFE887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008" y="3046596"/>
              <a:ext cx="1561954" cy="156149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9C7BD7-D4A7-6EFD-3D30-23DD3DBDE098}"/>
                </a:ext>
              </a:extLst>
            </p:cNvPr>
            <p:cNvSpPr txBox="1"/>
            <p:nvPr/>
          </p:nvSpPr>
          <p:spPr>
            <a:xfrm>
              <a:off x="5423970" y="3399934"/>
              <a:ext cx="15103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clock transition</a:t>
              </a:r>
            </a:p>
            <a:p>
              <a:r>
                <a:rPr lang="en-US" sz="1600" dirty="0"/>
                <a:t>578 nm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FA41298-BC21-06DC-AB85-ECC7BEFE4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22461" y="3519256"/>
              <a:ext cx="346129" cy="34612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5912A-6AC4-E012-573D-E002EF4F0898}"/>
                </a:ext>
              </a:extLst>
            </p:cNvPr>
            <p:cNvSpPr txBox="1"/>
            <p:nvPr/>
          </p:nvSpPr>
          <p:spPr>
            <a:xfrm>
              <a:off x="7443400" y="3053507"/>
              <a:ext cx="1303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Ultra-stable</a:t>
              </a:r>
            </a:p>
            <a:p>
              <a:r>
                <a:rPr lang="en-US" sz="1600" dirty="0"/>
                <a:t>excited state (21 s)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ED37F1C-27C2-0FC7-37D1-E71702357E03}"/>
                </a:ext>
              </a:extLst>
            </p:cNvPr>
            <p:cNvSpPr txBox="1"/>
            <p:nvPr/>
          </p:nvSpPr>
          <p:spPr>
            <a:xfrm>
              <a:off x="6648275" y="2861930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30000" dirty="0"/>
                <a:t>3</a:t>
              </a:r>
              <a:r>
                <a:rPr lang="en-US" dirty="0"/>
                <a:t>P</a:t>
              </a:r>
              <a:r>
                <a:rPr lang="en-US" baseline="-25000" dirty="0"/>
                <a:t>0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467F662-A305-61F5-4E63-F6FD3A2A871B}"/>
              </a:ext>
            </a:extLst>
          </p:cNvPr>
          <p:cNvGrpSpPr/>
          <p:nvPr/>
        </p:nvGrpSpPr>
        <p:grpSpPr>
          <a:xfrm>
            <a:off x="4729601" y="2296219"/>
            <a:ext cx="2675576" cy="1992734"/>
            <a:chOff x="4373953" y="2274400"/>
            <a:chExt cx="2675576" cy="1992734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716BC9A-0600-ED9A-5D2E-B47D06C56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2055" y="2490220"/>
              <a:ext cx="1507474" cy="177691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AB45C3-ECEB-8585-B18A-AAC9B533DA43}"/>
                </a:ext>
              </a:extLst>
            </p:cNvPr>
            <p:cNvSpPr txBox="1"/>
            <p:nvPr/>
          </p:nvSpPr>
          <p:spPr>
            <a:xfrm>
              <a:off x="6300468" y="2274400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30000" dirty="0"/>
                <a:t>3</a:t>
              </a:r>
              <a:r>
                <a:rPr lang="en-US" dirty="0"/>
                <a:t>P</a:t>
              </a:r>
              <a:r>
                <a:rPr lang="en-US" baseline="-25000" dirty="0"/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11E65804-08FC-1786-24EE-9D86A5A350AE}"/>
                    </a:ext>
                  </a:extLst>
                </p:cNvPr>
                <p:cNvSpPr txBox="1"/>
                <p:nvPr/>
              </p:nvSpPr>
              <p:spPr>
                <a:xfrm>
                  <a:off x="4775493" y="2770201"/>
                  <a:ext cx="192378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Narrow cooling</a:t>
                  </a:r>
                </a:p>
                <a:p>
                  <a:r>
                    <a:rPr lang="en-US" sz="1600" dirty="0"/>
                    <a:t>transition</a:t>
                  </a:r>
                </a:p>
                <a:p>
                  <a:r>
                    <a:rPr lang="en-US" sz="1600" dirty="0"/>
                    <a:t>556 nm (~1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1600" dirty="0"/>
                    <a:t>s) </a:t>
                  </a:r>
                </a:p>
              </p:txBody>
            </p:sp>
          </mc:Choice>
          <mc:Fallback xmlns="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11E65804-08FC-1786-24EE-9D86A5A35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5493" y="2770201"/>
                  <a:ext cx="1923785" cy="830997"/>
                </a:xfrm>
                <a:prstGeom prst="rect">
                  <a:avLst/>
                </a:prstGeom>
                <a:blipFill>
                  <a:blip r:embed="rId10"/>
                  <a:stretch>
                    <a:fillRect l="-1974" t="-1493"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AD049657-D509-862E-C1E0-F7870040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00B05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7626"/>
                      </a14:imgEffect>
                      <a14:imgEffect>
                        <a14:saturation sat="8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3953" y="2852158"/>
              <a:ext cx="442295" cy="44229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CEF536-BE5B-834B-BD92-4454BDC45268}"/>
              </a:ext>
            </a:extLst>
          </p:cNvPr>
          <p:cNvGrpSpPr/>
          <p:nvPr/>
        </p:nvGrpSpPr>
        <p:grpSpPr>
          <a:xfrm>
            <a:off x="799741" y="3511756"/>
            <a:ext cx="2924815" cy="1195571"/>
            <a:chOff x="814407" y="3616142"/>
            <a:chExt cx="2924815" cy="119557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CAA4E0A-DF02-A2B4-07F0-9B6B766EB230}"/>
                </a:ext>
              </a:extLst>
            </p:cNvPr>
            <p:cNvSpPr/>
            <p:nvPr/>
          </p:nvSpPr>
          <p:spPr>
            <a:xfrm>
              <a:off x="1169592" y="4025957"/>
              <a:ext cx="364385" cy="354680"/>
            </a:xfrm>
            <a:prstGeom prst="ellipse">
              <a:avLst/>
            </a:prstGeom>
            <a:solidFill>
              <a:srgbClr val="57CBCD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0D17F9-9059-A604-99FA-96EFDE092B8E}"/>
                </a:ext>
              </a:extLst>
            </p:cNvPr>
            <p:cNvSpPr/>
            <p:nvPr/>
          </p:nvSpPr>
          <p:spPr>
            <a:xfrm>
              <a:off x="814407" y="3685605"/>
              <a:ext cx="1074754" cy="1046129"/>
            </a:xfrm>
            <a:prstGeom prst="ellips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D9CA21C-9FCF-41DA-07A6-D9765F15EDAE}"/>
                </a:ext>
              </a:extLst>
            </p:cNvPr>
            <p:cNvSpPr/>
            <p:nvPr/>
          </p:nvSpPr>
          <p:spPr>
            <a:xfrm>
              <a:off x="1283144" y="3616142"/>
              <a:ext cx="148542" cy="144586"/>
            </a:xfrm>
            <a:prstGeom prst="ellipse">
              <a:avLst/>
            </a:prstGeom>
            <a:solidFill>
              <a:srgbClr val="FFFEBB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E7772A-5A1A-BC68-91EA-9B8136914B91}"/>
                </a:ext>
              </a:extLst>
            </p:cNvPr>
            <p:cNvSpPr/>
            <p:nvPr/>
          </p:nvSpPr>
          <p:spPr>
            <a:xfrm>
              <a:off x="1277513" y="4667127"/>
              <a:ext cx="148542" cy="144586"/>
            </a:xfrm>
            <a:prstGeom prst="ellipse">
              <a:avLst/>
            </a:prstGeom>
            <a:solidFill>
              <a:srgbClr val="FFFEBB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5DBC13-9178-7FE3-68E4-BF1EE48DFBBB}"/>
                </a:ext>
              </a:extLst>
            </p:cNvPr>
            <p:cNvSpPr txBox="1"/>
            <p:nvPr/>
          </p:nvSpPr>
          <p:spPr>
            <a:xfrm>
              <a:off x="2001316" y="3910909"/>
              <a:ext cx="1737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Yb has 2 outer-shell electrons</a:t>
              </a:r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634C34D5-0D49-900E-6CD4-5605EECFEE13}"/>
              </a:ext>
            </a:extLst>
          </p:cNvPr>
          <p:cNvGrpSpPr/>
          <p:nvPr/>
        </p:nvGrpSpPr>
        <p:grpSpPr>
          <a:xfrm>
            <a:off x="612376" y="60325"/>
            <a:ext cx="3189562" cy="5001232"/>
            <a:chOff x="1961077" y="119021"/>
            <a:chExt cx="3189562" cy="5001232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ACFC6565-362B-B29C-D483-4AE58BF017CB}"/>
                </a:ext>
              </a:extLst>
            </p:cNvPr>
            <p:cNvGrpSpPr/>
            <p:nvPr/>
          </p:nvGrpSpPr>
          <p:grpSpPr>
            <a:xfrm>
              <a:off x="1961077" y="126028"/>
              <a:ext cx="3189562" cy="4994225"/>
              <a:chOff x="651245" y="113902"/>
              <a:chExt cx="3189562" cy="4994225"/>
            </a:xfrm>
          </p:grpSpPr>
          <p:pic>
            <p:nvPicPr>
              <p:cNvPr id="1031" name="Picture 1030">
                <a:extLst>
                  <a:ext uri="{FF2B5EF4-FFF2-40B4-BE49-F238E27FC236}">
                    <a16:creationId xmlns:a16="http://schemas.microsoft.com/office/drawing/2014/main" id="{3B3580FE-CBE6-CA35-010A-52EFB0B3A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1245" y="113902"/>
                <a:ext cx="3189562" cy="2392172"/>
              </a:xfrm>
              <a:prstGeom prst="rect">
                <a:avLst/>
              </a:prstGeom>
            </p:spPr>
          </p:pic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CA5518B1-0991-D9DB-7199-8CC38A3ED714}"/>
                  </a:ext>
                </a:extLst>
              </p:cNvPr>
              <p:cNvGrpSpPr/>
              <p:nvPr/>
            </p:nvGrpSpPr>
            <p:grpSpPr>
              <a:xfrm>
                <a:off x="713973" y="2520796"/>
                <a:ext cx="2978368" cy="2587331"/>
                <a:chOff x="713973" y="2520796"/>
                <a:chExt cx="2978368" cy="2587331"/>
              </a:xfrm>
            </p:grpSpPr>
            <p:sp>
              <p:nvSpPr>
                <p:cNvPr id="1039" name="TextBox 1038">
                  <a:extLst>
                    <a:ext uri="{FF2B5EF4-FFF2-40B4-BE49-F238E27FC236}">
                      <a16:creationId xmlns:a16="http://schemas.microsoft.com/office/drawing/2014/main" id="{5A36C489-DCD0-A540-527E-4BB96ABAC529}"/>
                    </a:ext>
                  </a:extLst>
                </p:cNvPr>
                <p:cNvSpPr txBox="1"/>
                <p:nvPr/>
              </p:nvSpPr>
              <p:spPr>
                <a:xfrm>
                  <a:off x="713973" y="2520796"/>
                  <a:ext cx="2832827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Yb qubits in a tweezer array</a:t>
                  </a:r>
                </a:p>
                <a:p>
                  <a:r>
                    <a:rPr lang="en-US" sz="1200" dirty="0"/>
                    <a:t>Jenkins, et al.</a:t>
                  </a:r>
                  <a:r>
                    <a:rPr lang="en-US" sz="1200" b="1" dirty="0"/>
                    <a:t> </a:t>
                  </a:r>
                  <a:r>
                    <a:rPr lang="en-US" sz="1200" b="1" i="1" dirty="0"/>
                    <a:t>PRX</a:t>
                  </a:r>
                  <a:r>
                    <a:rPr lang="en-US" sz="1200" b="1" dirty="0"/>
                    <a:t> </a:t>
                  </a:r>
                  <a:r>
                    <a:rPr lang="en-US" sz="1200" dirty="0"/>
                    <a:t>(2022)</a:t>
                  </a:r>
                </a:p>
              </p:txBody>
            </p:sp>
            <p:grpSp>
              <p:nvGrpSpPr>
                <p:cNvPr id="1038" name="Group 1037">
                  <a:extLst>
                    <a:ext uri="{FF2B5EF4-FFF2-40B4-BE49-F238E27FC236}">
                      <a16:creationId xmlns:a16="http://schemas.microsoft.com/office/drawing/2014/main" id="{0F440D41-7D7A-F1C8-6001-DECE01A054EA}"/>
                    </a:ext>
                  </a:extLst>
                </p:cNvPr>
                <p:cNvGrpSpPr/>
                <p:nvPr/>
              </p:nvGrpSpPr>
              <p:grpSpPr>
                <a:xfrm>
                  <a:off x="819835" y="2980678"/>
                  <a:ext cx="2872506" cy="2127449"/>
                  <a:chOff x="656069" y="1004315"/>
                  <a:chExt cx="2872506" cy="2127449"/>
                </a:xfrm>
              </p:grpSpPr>
              <p:pic>
                <p:nvPicPr>
                  <p:cNvPr id="1036" name="Picture 1035" descr="A diagram of a solar system&#10;&#10;Description automatically generated">
                    <a:extLst>
                      <a:ext uri="{FF2B5EF4-FFF2-40B4-BE49-F238E27FC236}">
                        <a16:creationId xmlns:a16="http://schemas.microsoft.com/office/drawing/2014/main" id="{29058B17-4184-5DA1-A489-02950C4843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4"/>
                  <a:srcRect l="-213" t="-3348" r="74791"/>
                  <a:stretch/>
                </p:blipFill>
                <p:spPr>
                  <a:xfrm>
                    <a:off x="656069" y="1004315"/>
                    <a:ext cx="1321493" cy="2127449"/>
                  </a:xfrm>
                  <a:prstGeom prst="rect">
                    <a:avLst/>
                  </a:prstGeom>
                </p:spPr>
              </p:pic>
              <p:pic>
                <p:nvPicPr>
                  <p:cNvPr id="1037" name="Picture 1036" descr="A diagram of a solar system&#10;&#10;Description automatically generated">
                    <a:extLst>
                      <a:ext uri="{FF2B5EF4-FFF2-40B4-BE49-F238E27FC236}">
                        <a16:creationId xmlns:a16="http://schemas.microsoft.com/office/drawing/2014/main" id="{4B712C34-607A-5A9F-5851-11ADD701C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4"/>
                  <a:srcRect l="69953" t="-3348" r="-1"/>
                  <a:stretch/>
                </p:blipFill>
                <p:spPr>
                  <a:xfrm>
                    <a:off x="1966621" y="1004315"/>
                    <a:ext cx="1561954" cy="2127449"/>
                  </a:xfrm>
                  <a:prstGeom prst="rect">
                    <a:avLst/>
                  </a:prstGeom>
                </p:spPr>
              </p:pic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TextBox 1031">
                  <a:extLst>
                    <a:ext uri="{FF2B5EF4-FFF2-40B4-BE49-F238E27FC236}">
                      <a16:creationId xmlns:a16="http://schemas.microsoft.com/office/drawing/2014/main" id="{316AD852-C89C-12B3-D77C-4F95F0266323}"/>
                    </a:ext>
                  </a:extLst>
                </p:cNvPr>
                <p:cNvSpPr txBox="1"/>
                <p:nvPr/>
              </p:nvSpPr>
              <p:spPr>
                <a:xfrm>
                  <a:off x="1962165" y="119021"/>
                  <a:ext cx="238078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Yb lattice clock at NIST</a:t>
                  </a:r>
                </a:p>
                <a:p>
                  <a:r>
                    <a:rPr lang="en-US" dirty="0">
                      <a:solidFill>
                        <a:schemeClr val="bg1"/>
                      </a:solidFill>
                    </a:rPr>
                    <a:t>Stability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  <a:p>
                  <a:r>
                    <a:rPr lang="en-US" dirty="0">
                      <a:solidFill>
                        <a:schemeClr val="bg1"/>
                      </a:solidFill>
                    </a:rPr>
                    <a:t>(1ps/10 days)</a:t>
                  </a:r>
                </a:p>
              </p:txBody>
            </p:sp>
          </mc:Choice>
          <mc:Fallback xmlns="">
            <p:sp>
              <p:nvSpPr>
                <p:cNvPr id="1032" name="TextBox 1031">
                  <a:extLst>
                    <a:ext uri="{FF2B5EF4-FFF2-40B4-BE49-F238E27FC236}">
                      <a16:creationId xmlns:a16="http://schemas.microsoft.com/office/drawing/2014/main" id="{316AD852-C89C-12B3-D77C-4F95F02663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165" y="119021"/>
                  <a:ext cx="2380780" cy="923330"/>
                </a:xfrm>
                <a:prstGeom prst="rect">
                  <a:avLst/>
                </a:prstGeom>
                <a:blipFill>
                  <a:blip r:embed="rId15"/>
                  <a:stretch>
                    <a:fillRect l="-2128" t="-2703" r="-1596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45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4">
                <a:extLst>
                  <a:ext uri="{FF2B5EF4-FFF2-40B4-BE49-F238E27FC236}">
                    <a16:creationId xmlns:a16="http://schemas.microsoft.com/office/drawing/2014/main" id="{50D8F060-2306-1701-6113-5537C911FF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8776" y="289800"/>
                <a:ext cx="7707862" cy="488024"/>
              </a:xfrm>
            </p:spPr>
            <p:txBody>
              <a:bodyPr/>
              <a:lstStyle/>
              <a:p>
                <a:r>
                  <a:rPr lang="en-US" dirty="0"/>
                  <a:t>Two resonances: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=±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4">
                <a:extLst>
                  <a:ext uri="{FF2B5EF4-FFF2-40B4-BE49-F238E27FC236}">
                    <a16:creationId xmlns:a16="http://schemas.microsoft.com/office/drawing/2014/main" id="{50D8F060-2306-1701-6113-5537C911F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8776" y="289800"/>
                <a:ext cx="7707862" cy="488024"/>
              </a:xfrm>
              <a:blipFill>
                <a:blip r:embed="rId3"/>
                <a:stretch>
                  <a:fillRect l="-2303" t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D0BA6B9-5A60-DE20-3C17-7CBD4DF2B419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A27008-CD54-C649-22D2-EDC4AB0F8639}"/>
              </a:ext>
            </a:extLst>
          </p:cNvPr>
          <p:cNvCxnSpPr>
            <a:cxnSpLocks/>
          </p:cNvCxnSpPr>
          <p:nvPr/>
        </p:nvCxnSpPr>
        <p:spPr>
          <a:xfrm>
            <a:off x="7129988" y="3942709"/>
            <a:ext cx="7309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76A4582-4929-95D0-B296-1B6C1060B51C}"/>
              </a:ext>
            </a:extLst>
          </p:cNvPr>
          <p:cNvGrpSpPr/>
          <p:nvPr/>
        </p:nvGrpSpPr>
        <p:grpSpPr>
          <a:xfrm>
            <a:off x="6163862" y="2355086"/>
            <a:ext cx="845103" cy="389877"/>
            <a:chOff x="6175013" y="1975946"/>
            <a:chExt cx="845103" cy="3898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23E4FD-E0D3-D0CA-2EEE-7738977B905F}"/>
                </a:ext>
              </a:extLst>
            </p:cNvPr>
            <p:cNvSpPr txBox="1"/>
            <p:nvPr/>
          </p:nvSpPr>
          <p:spPr>
            <a:xfrm>
              <a:off x="6175013" y="1975946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baseline="-25000" dirty="0" err="1"/>
                <a:t>J</a:t>
              </a:r>
              <a:r>
                <a:rPr lang="en-US" dirty="0"/>
                <a:t> = -1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74934F-C352-BB5B-5750-DE191BD0BF68}"/>
                </a:ext>
              </a:extLst>
            </p:cNvPr>
            <p:cNvCxnSpPr>
              <a:cxnSpLocks/>
            </p:cNvCxnSpPr>
            <p:nvPr/>
          </p:nvCxnSpPr>
          <p:spPr>
            <a:xfrm>
              <a:off x="6214920" y="2365823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9CBCC65-9E41-DBC5-8EB1-92FDC2166F73}"/>
              </a:ext>
            </a:extLst>
          </p:cNvPr>
          <p:cNvSpPr txBox="1"/>
          <p:nvPr/>
        </p:nvSpPr>
        <p:spPr>
          <a:xfrm>
            <a:off x="7179632" y="16010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J</a:t>
            </a:r>
            <a:r>
              <a:rPr lang="en-US" dirty="0"/>
              <a:t> = 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86DC5B-5B37-CCD8-1853-47497577F229}"/>
              </a:ext>
            </a:extLst>
          </p:cNvPr>
          <p:cNvCxnSpPr>
            <a:cxnSpLocks/>
          </p:cNvCxnSpPr>
          <p:nvPr/>
        </p:nvCxnSpPr>
        <p:spPr>
          <a:xfrm>
            <a:off x="7129988" y="1990919"/>
            <a:ext cx="7309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024499-554E-F08F-7953-14C07C99AE56}"/>
              </a:ext>
            </a:extLst>
          </p:cNvPr>
          <p:cNvGrpSpPr/>
          <p:nvPr/>
        </p:nvGrpSpPr>
        <p:grpSpPr>
          <a:xfrm>
            <a:off x="8125017" y="891602"/>
            <a:ext cx="804672" cy="389877"/>
            <a:chOff x="8080413" y="1226138"/>
            <a:chExt cx="804672" cy="3898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A68090F-F327-BFAB-43C0-29812C42C668}"/>
                </a:ext>
              </a:extLst>
            </p:cNvPr>
            <p:cNvSpPr txBox="1"/>
            <p:nvPr/>
          </p:nvSpPr>
          <p:spPr>
            <a:xfrm>
              <a:off x="8112116" y="1226138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baseline="-25000" dirty="0" err="1"/>
                <a:t>J</a:t>
              </a:r>
              <a:r>
                <a:rPr lang="en-US" dirty="0"/>
                <a:t> = 1</a:t>
              </a:r>
            </a:p>
          </p:txBody>
        </p:sp>
        <p:cxnSp>
          <p:nvCxnSpPr>
            <p:cNvPr id="1026" name="Straight Connector 1025">
              <a:extLst>
                <a:ext uri="{FF2B5EF4-FFF2-40B4-BE49-F238E27FC236}">
                  <a16:creationId xmlns:a16="http://schemas.microsoft.com/office/drawing/2014/main" id="{215AA44F-1221-015C-BE4D-7C1D196853ED}"/>
                </a:ext>
              </a:extLst>
            </p:cNvPr>
            <p:cNvCxnSpPr>
              <a:cxnSpLocks/>
            </p:cNvCxnSpPr>
            <p:nvPr/>
          </p:nvCxnSpPr>
          <p:spPr>
            <a:xfrm>
              <a:off x="8080413" y="1616015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6D8477DD-E253-8A1D-533E-FE0396DC9AA5}"/>
              </a:ext>
            </a:extLst>
          </p:cNvPr>
          <p:cNvGrpSpPr/>
          <p:nvPr/>
        </p:nvGrpSpPr>
        <p:grpSpPr>
          <a:xfrm>
            <a:off x="4927199" y="1226138"/>
            <a:ext cx="3906453" cy="2778933"/>
            <a:chOff x="4927199" y="1226138"/>
            <a:chExt cx="3906453" cy="2778933"/>
          </a:xfrm>
        </p:grpSpPr>
        <p:cxnSp>
          <p:nvCxnSpPr>
            <p:cNvPr id="1086" name="Straight Arrow Connector 1085">
              <a:extLst>
                <a:ext uri="{FF2B5EF4-FFF2-40B4-BE49-F238E27FC236}">
                  <a16:creationId xmlns:a16="http://schemas.microsoft.com/office/drawing/2014/main" id="{D7AD3A4D-6222-B26F-543D-32452AAA4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2686" y="1261498"/>
              <a:ext cx="976923" cy="2743573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Arrow Connector 1086">
              <a:extLst>
                <a:ext uri="{FF2B5EF4-FFF2-40B4-BE49-F238E27FC236}">
                  <a16:creationId xmlns:a16="http://schemas.microsoft.com/office/drawing/2014/main" id="{3563DB2A-53F7-D10A-AB80-0F63646883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0553" y="1226138"/>
              <a:ext cx="864144" cy="2743573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8" name="TextBox 1087">
                  <a:extLst>
                    <a:ext uri="{FF2B5EF4-FFF2-40B4-BE49-F238E27FC236}">
                      <a16:creationId xmlns:a16="http://schemas.microsoft.com/office/drawing/2014/main" id="{5678ECD1-F269-9D01-CDC4-9CB22052CEB4}"/>
                    </a:ext>
                  </a:extLst>
                </p:cNvPr>
                <p:cNvSpPr txBox="1"/>
                <p:nvPr/>
              </p:nvSpPr>
              <p:spPr>
                <a:xfrm>
                  <a:off x="4927199" y="1450621"/>
                  <a:ext cx="10831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8C151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8C1515"/>
                    </a:solidFill>
                  </a:endParaRPr>
                </a:p>
              </p:txBody>
            </p:sp>
          </mc:Choice>
          <mc:Fallback xmlns="">
            <p:sp>
              <p:nvSpPr>
                <p:cNvPr id="1088" name="TextBox 1087">
                  <a:extLst>
                    <a:ext uri="{FF2B5EF4-FFF2-40B4-BE49-F238E27FC236}">
                      <a16:creationId xmlns:a16="http://schemas.microsoft.com/office/drawing/2014/main" id="{5678ECD1-F269-9D01-CDC4-9CB22052C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199" y="1450621"/>
                  <a:ext cx="10831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448" r="-1149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3" name="Right Brace 1092">
              <a:extLst>
                <a:ext uri="{FF2B5EF4-FFF2-40B4-BE49-F238E27FC236}">
                  <a16:creationId xmlns:a16="http://schemas.microsoft.com/office/drawing/2014/main" id="{583CAF08-01BD-B9B2-4117-DDB3437C33A0}"/>
                </a:ext>
              </a:extLst>
            </p:cNvPr>
            <p:cNvSpPr/>
            <p:nvPr/>
          </p:nvSpPr>
          <p:spPr>
            <a:xfrm flipH="1">
              <a:off x="5986460" y="1265186"/>
              <a:ext cx="188553" cy="734263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BB2F9D8D-D1CE-F329-D57E-D35E6B6D0C6E}"/>
                </a:ext>
              </a:extLst>
            </p:cNvPr>
            <p:cNvCxnSpPr>
              <a:cxnSpLocks/>
            </p:cNvCxnSpPr>
            <p:nvPr/>
          </p:nvCxnSpPr>
          <p:spPr>
            <a:xfrm>
              <a:off x="6175013" y="1990919"/>
              <a:ext cx="265863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1" name="Straight Arrow Connector 1100">
            <a:extLst>
              <a:ext uri="{FF2B5EF4-FFF2-40B4-BE49-F238E27FC236}">
                <a16:creationId xmlns:a16="http://schemas.microsoft.com/office/drawing/2014/main" id="{C46F8765-CBE7-A100-9228-C46B087CF3F0}"/>
              </a:ext>
            </a:extLst>
          </p:cNvPr>
          <p:cNvCxnSpPr>
            <a:cxnSpLocks/>
          </p:cNvCxnSpPr>
          <p:nvPr/>
        </p:nvCxnSpPr>
        <p:spPr>
          <a:xfrm flipV="1">
            <a:off x="7530767" y="2703422"/>
            <a:ext cx="763696" cy="1270938"/>
          </a:xfrm>
          <a:prstGeom prst="straightConnector1">
            <a:avLst/>
          </a:prstGeom>
          <a:ln w="38100">
            <a:solidFill>
              <a:srgbClr val="E3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Arrow Connector 1101">
            <a:extLst>
              <a:ext uri="{FF2B5EF4-FFF2-40B4-BE49-F238E27FC236}">
                <a16:creationId xmlns:a16="http://schemas.microsoft.com/office/drawing/2014/main" id="{DB52BC36-A0DA-FB57-3457-73F6AC69907E}"/>
              </a:ext>
            </a:extLst>
          </p:cNvPr>
          <p:cNvCxnSpPr>
            <a:cxnSpLocks/>
          </p:cNvCxnSpPr>
          <p:nvPr/>
        </p:nvCxnSpPr>
        <p:spPr>
          <a:xfrm flipH="1" flipV="1">
            <a:off x="6777879" y="2703422"/>
            <a:ext cx="755907" cy="1270938"/>
          </a:xfrm>
          <a:prstGeom prst="straightConnector1">
            <a:avLst/>
          </a:prstGeom>
          <a:ln w="38100">
            <a:solidFill>
              <a:srgbClr val="E3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1404ADD6-B17E-03DB-DCF6-62DB5B4D8C42}"/>
                  </a:ext>
                </a:extLst>
              </p:cNvPr>
              <p:cNvSpPr txBox="1"/>
              <p:nvPr/>
            </p:nvSpPr>
            <p:spPr>
              <a:xfrm>
                <a:off x="4686698" y="2187233"/>
                <a:ext cx="126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3894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E38944"/>
                  </a:solidFill>
                </a:endParaRPr>
              </a:p>
            </p:txBody>
          </p:sp>
        </mc:Choice>
        <mc:Fallback xmlns="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1404ADD6-B17E-03DB-DCF6-62DB5B4D8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8" y="2187233"/>
                <a:ext cx="1261627" cy="276999"/>
              </a:xfrm>
              <a:prstGeom prst="rect">
                <a:avLst/>
              </a:prstGeom>
              <a:blipFill>
                <a:blip r:embed="rId5"/>
                <a:stretch>
                  <a:fillRect l="-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" name="Right Brace 1103">
            <a:extLst>
              <a:ext uri="{FF2B5EF4-FFF2-40B4-BE49-F238E27FC236}">
                <a16:creationId xmlns:a16="http://schemas.microsoft.com/office/drawing/2014/main" id="{6B8506F2-5574-1403-F44B-1547202D3BC8}"/>
              </a:ext>
            </a:extLst>
          </p:cNvPr>
          <p:cNvSpPr/>
          <p:nvPr/>
        </p:nvSpPr>
        <p:spPr>
          <a:xfrm flipH="1">
            <a:off x="5995549" y="2009666"/>
            <a:ext cx="188553" cy="73426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E3E6F3-8B4B-B231-C2CF-992839502FAB}"/>
                  </a:ext>
                </a:extLst>
              </p:cNvPr>
              <p:cNvSpPr txBox="1"/>
              <p:nvPr/>
            </p:nvSpPr>
            <p:spPr>
              <a:xfrm>
                <a:off x="891222" y="988123"/>
                <a:ext cx="3550437" cy="388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B-field shifts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dirty="0"/>
                  <a:t> levels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E3E6F3-8B4B-B231-C2CF-992839502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22" y="988123"/>
                <a:ext cx="3550437" cy="388761"/>
              </a:xfrm>
              <a:prstGeom prst="rect">
                <a:avLst/>
              </a:prstGeom>
              <a:blipFill>
                <a:blip r:embed="rId6"/>
                <a:stretch>
                  <a:fillRect l="-1071" t="-6250" r="-714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9BE02-4CAE-218B-EF40-D5D8FD2C982F}"/>
                  </a:ext>
                </a:extLst>
              </p:cNvPr>
              <p:cNvSpPr txBox="1"/>
              <p:nvPr/>
            </p:nvSpPr>
            <p:spPr>
              <a:xfrm>
                <a:off x="891221" y="1453162"/>
                <a:ext cx="4035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Two resonances: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9BE02-4CAE-218B-EF40-D5D8FD2C9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21" y="1453162"/>
                <a:ext cx="4035978" cy="369332"/>
              </a:xfrm>
              <a:prstGeom prst="rect">
                <a:avLst/>
              </a:prstGeom>
              <a:blipFill>
                <a:blip r:embed="rId7"/>
                <a:stretch>
                  <a:fillRect l="-94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6" name="Picture 1035" descr="A diagram of a graph&#10;&#10;Description automatically generated">
            <a:extLst>
              <a:ext uri="{FF2B5EF4-FFF2-40B4-BE49-F238E27FC236}">
                <a16:creationId xmlns:a16="http://schemas.microsoft.com/office/drawing/2014/main" id="{278B7528-3956-1B27-9F2B-0DE700A5E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1949" y="8"/>
            <a:ext cx="1862051" cy="841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A0D873-87BB-B52C-2961-89FC9E05D22B}"/>
                  </a:ext>
                </a:extLst>
              </p:cNvPr>
              <p:cNvSpPr txBox="1"/>
              <p:nvPr/>
            </p:nvSpPr>
            <p:spPr>
              <a:xfrm>
                <a:off x="571955" y="2297180"/>
                <a:ext cx="38329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D5A30"/>
                    </a:solidFill>
                  </a:rPr>
                  <a:t>How does total fluorescence change as a function of magnetic field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D5A3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rgbClr val="1D5A30"/>
                    </a:solidFill>
                  </a:rPr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A0D873-87BB-B52C-2961-89FC9E05D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5" y="2297180"/>
                <a:ext cx="3832944" cy="646331"/>
              </a:xfrm>
              <a:prstGeom prst="rect">
                <a:avLst/>
              </a:prstGeom>
              <a:blipFill>
                <a:blip r:embed="rId9"/>
                <a:stretch>
                  <a:fillRect l="-1650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584FCAE-206C-27E3-FDB9-961CE16E665E}"/>
              </a:ext>
            </a:extLst>
          </p:cNvPr>
          <p:cNvGrpSpPr/>
          <p:nvPr/>
        </p:nvGrpSpPr>
        <p:grpSpPr>
          <a:xfrm>
            <a:off x="7011056" y="1280915"/>
            <a:ext cx="2295844" cy="1474777"/>
            <a:chOff x="7011056" y="1280915"/>
            <a:chExt cx="2295844" cy="14747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2CB66D-61F1-70A4-7629-C4FA58E3BF8A}"/>
                </a:ext>
              </a:extLst>
            </p:cNvPr>
            <p:cNvGrpSpPr/>
            <p:nvPr/>
          </p:nvGrpSpPr>
          <p:grpSpPr>
            <a:xfrm>
              <a:off x="7011056" y="1280915"/>
              <a:ext cx="1612367" cy="1474777"/>
              <a:chOff x="7011056" y="1280915"/>
              <a:chExt cx="1612367" cy="14747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48CA2B2-32E6-6275-5074-9DBCDD2BD8E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1056" y="2217121"/>
                    <a:ext cx="76369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48CA2B2-32E6-6275-5074-9DBCDD2BD8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056" y="2217121"/>
                    <a:ext cx="763696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Right Brace 13">
                <a:extLst>
                  <a:ext uri="{FF2B5EF4-FFF2-40B4-BE49-F238E27FC236}">
                    <a16:creationId xmlns:a16="http://schemas.microsoft.com/office/drawing/2014/main" id="{326C0780-DBBD-F5CE-4CA5-69C077135048}"/>
                  </a:ext>
                </a:extLst>
              </p:cNvPr>
              <p:cNvSpPr/>
              <p:nvPr/>
            </p:nvSpPr>
            <p:spPr>
              <a:xfrm>
                <a:off x="8517431" y="1280915"/>
                <a:ext cx="105992" cy="717837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9482B065-EFD2-D41D-029E-D5FE759D4102}"/>
                  </a:ext>
                </a:extLst>
              </p:cNvPr>
              <p:cNvSpPr/>
              <p:nvPr/>
            </p:nvSpPr>
            <p:spPr>
              <a:xfrm>
                <a:off x="7048605" y="2008415"/>
                <a:ext cx="45719" cy="747277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83FB81A-E73F-8954-F87D-CB1AB690D85D}"/>
                    </a:ext>
                  </a:extLst>
                </p:cNvPr>
                <p:cNvSpPr txBox="1"/>
                <p:nvPr/>
              </p:nvSpPr>
              <p:spPr>
                <a:xfrm>
                  <a:off x="8543204" y="1497951"/>
                  <a:ext cx="763696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83FB81A-E73F-8954-F87D-CB1AB690D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3204" y="1497951"/>
                  <a:ext cx="763696" cy="246221"/>
                </a:xfrm>
                <a:prstGeom prst="rect">
                  <a:avLst/>
                </a:prstGeom>
                <a:blipFill>
                  <a:blip r:embed="rId11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90A924-2472-7E02-FC53-FD5374B0651D}"/>
              </a:ext>
            </a:extLst>
          </p:cNvPr>
          <p:cNvGrpSpPr/>
          <p:nvPr/>
        </p:nvGrpSpPr>
        <p:grpSpPr>
          <a:xfrm>
            <a:off x="760546" y="2930186"/>
            <a:ext cx="4745201" cy="2110657"/>
            <a:chOff x="760546" y="2930186"/>
            <a:chExt cx="4745201" cy="21106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576850-6870-95BC-5F18-0221D1285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0546" y="2930186"/>
              <a:ext cx="4745201" cy="20772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6AE042D-19DB-2734-D5AA-99B3BFCC73E1}"/>
                    </a:ext>
                  </a:extLst>
                </p:cNvPr>
                <p:cNvSpPr txBox="1"/>
                <p:nvPr/>
              </p:nvSpPr>
              <p:spPr>
                <a:xfrm>
                  <a:off x="2593409" y="4794622"/>
                  <a:ext cx="1457002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1600" dirty="0"/>
                    <a:t> (units of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6AE042D-19DB-2734-D5AA-99B3BFCC7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409" y="4794622"/>
                  <a:ext cx="1457002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5217" t="-25000" r="-782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BD39EF-E5E5-7B01-8D0A-D24CCBEE3F79}"/>
                  </a:ext>
                </a:extLst>
              </p:cNvPr>
              <p:cNvSpPr txBox="1"/>
              <p:nvPr/>
            </p:nvSpPr>
            <p:spPr>
              <a:xfrm>
                <a:off x="5948325" y="4257312"/>
                <a:ext cx="30242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Rabi frequencies:</a:t>
                </a:r>
                <a:endParaRPr lang="en-US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field amplitude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BD39EF-E5E5-7B01-8D0A-D24CCBEE3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325" y="4257312"/>
                <a:ext cx="3024226" cy="553998"/>
              </a:xfrm>
              <a:prstGeom prst="rect">
                <a:avLst/>
              </a:prstGeom>
              <a:blipFill>
                <a:blip r:embed="rId14"/>
                <a:stretch>
                  <a:fillRect l="-5021" t="-13636" r="-376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305B8-1723-8D5F-6BCE-0A4942B1432A}"/>
                  </a:ext>
                </a:extLst>
              </p:cNvPr>
              <p:cNvSpPr txBox="1"/>
              <p:nvPr/>
            </p:nvSpPr>
            <p:spPr>
              <a:xfrm>
                <a:off x="8193005" y="2149629"/>
                <a:ext cx="305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C151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305B8-1723-8D5F-6BCE-0A4942B14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005" y="2149629"/>
                <a:ext cx="305596" cy="276999"/>
              </a:xfrm>
              <a:prstGeom prst="rect">
                <a:avLst/>
              </a:prstGeom>
              <a:blipFill>
                <a:blip r:embed="rId15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E72016-C113-4CD4-C49B-1E3C4E1CB7E4}"/>
                  </a:ext>
                </a:extLst>
              </p:cNvPr>
              <p:cNvSpPr txBox="1"/>
              <p:nvPr/>
            </p:nvSpPr>
            <p:spPr>
              <a:xfrm>
                <a:off x="7991265" y="3173415"/>
                <a:ext cx="310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E38944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E72016-C113-4CD4-C49B-1E3C4E1CB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265" y="3173415"/>
                <a:ext cx="310918" cy="276999"/>
              </a:xfrm>
              <a:prstGeom prst="rect">
                <a:avLst/>
              </a:prstGeom>
              <a:blipFill>
                <a:blip r:embed="rId16"/>
                <a:stretch>
                  <a:fillRect l="-20000" r="-8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6D9C4D4-5DC1-15F8-1D9D-86F53AB4985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5144" t="20757" r="14373" b="28802"/>
          <a:stretch/>
        </p:blipFill>
        <p:spPr>
          <a:xfrm>
            <a:off x="671926" y="1885766"/>
            <a:ext cx="544860" cy="4207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BDFF628-3AFF-0F08-89F6-FF3F221B22A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8047" r="4128" b="11475"/>
          <a:stretch/>
        </p:blipFill>
        <p:spPr>
          <a:xfrm>
            <a:off x="1264135" y="1837786"/>
            <a:ext cx="1248375" cy="492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06327C-4876-F63F-B919-1BC277486C50}"/>
                  </a:ext>
                </a:extLst>
              </p:cNvPr>
              <p:cNvSpPr txBox="1"/>
              <p:nvPr/>
            </p:nvSpPr>
            <p:spPr>
              <a:xfrm>
                <a:off x="4175505" y="3767975"/>
                <a:ext cx="1966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600" dirty="0"/>
                  <a:t> 2.7 MHz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06327C-4876-F63F-B919-1BC277486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505" y="3767975"/>
                <a:ext cx="1966308" cy="246221"/>
              </a:xfrm>
              <a:prstGeom prst="rect">
                <a:avLst/>
              </a:prstGeom>
              <a:blipFill>
                <a:blip r:embed="rId19"/>
                <a:stretch>
                  <a:fillRect l="-3205" t="-25000" r="-576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64C00B-4A94-FADB-6378-FFBA252AA645}"/>
                  </a:ext>
                </a:extLst>
              </p:cNvPr>
              <p:cNvSpPr txBox="1"/>
              <p:nvPr/>
            </p:nvSpPr>
            <p:spPr>
              <a:xfrm>
                <a:off x="575641" y="3198703"/>
                <a:ext cx="53384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Camera sees light emitted in spontaneous emission.</a:t>
                </a:r>
              </a:p>
              <a:p>
                <a:r>
                  <a:rPr lang="en-US" dirty="0"/>
                  <a:t>Total fluorescence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no. of atoms in the excited states</a:t>
                </a:r>
              </a:p>
              <a:p>
                <a:r>
                  <a:rPr lang="en-US" dirty="0"/>
                  <a:t>(from density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64C00B-4A94-FADB-6378-FFBA252AA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1" y="3198703"/>
                <a:ext cx="5338454" cy="923330"/>
              </a:xfrm>
              <a:prstGeom prst="rect">
                <a:avLst/>
              </a:prstGeom>
              <a:blipFill>
                <a:blip r:embed="rId20"/>
                <a:stretch>
                  <a:fillRect l="-950" t="-4110" r="-95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7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6" grpId="0"/>
      <p:bldP spid="20" grpId="0"/>
      <p:bldP spid="2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D34A35C-4636-E322-D536-C60BEDB0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6" y="2930186"/>
            <a:ext cx="4745201" cy="2077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FADB47-9D82-FC15-5D40-167776886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47" y="2934310"/>
            <a:ext cx="4745200" cy="207729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2FC49F2-8BB8-E8C4-0ED0-2863F8898F49}"/>
              </a:ext>
            </a:extLst>
          </p:cNvPr>
          <p:cNvGrpSpPr/>
          <p:nvPr/>
        </p:nvGrpSpPr>
        <p:grpSpPr>
          <a:xfrm>
            <a:off x="8104082" y="1130763"/>
            <a:ext cx="724597" cy="216487"/>
            <a:chOff x="4435423" y="1421452"/>
            <a:chExt cx="1069983" cy="21648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6D3DB5-A109-C262-826E-E62FB4677D5A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6" y="1528228"/>
              <a:ext cx="1069980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44D172-06F0-3A15-A967-BC1BA65A8963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421452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F87722-CA8A-69C2-9045-D90F3A3DED4C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637939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A80928-9557-7A82-BB33-0C930BDB22CA}"/>
              </a:ext>
            </a:extLst>
          </p:cNvPr>
          <p:cNvGrpSpPr/>
          <p:nvPr/>
        </p:nvGrpSpPr>
        <p:grpSpPr>
          <a:xfrm>
            <a:off x="6184444" y="2650320"/>
            <a:ext cx="724597" cy="216487"/>
            <a:chOff x="4435423" y="1421452"/>
            <a:chExt cx="1069983" cy="2164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2DB82C4-284D-71FA-CA57-B6CB72A70F0D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6" y="1528228"/>
              <a:ext cx="1069980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C2A4780-293B-52E0-C1A2-EBD67978FB62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421452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A7F212-BA30-3CEB-7B74-A017478EAEDA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637939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70CFF3-046E-A938-AA6E-552625962C2F}"/>
              </a:ext>
            </a:extLst>
          </p:cNvPr>
          <p:cNvGrpSpPr/>
          <p:nvPr/>
        </p:nvGrpSpPr>
        <p:grpSpPr>
          <a:xfrm>
            <a:off x="7181214" y="3861467"/>
            <a:ext cx="724597" cy="216487"/>
            <a:chOff x="4435423" y="1421452"/>
            <a:chExt cx="1069983" cy="21648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7AC3B5-8D7A-761D-BE85-1243CCF8E0BA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6" y="1528228"/>
              <a:ext cx="1069980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72540F-A655-F287-9452-08D661C50445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421452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E4C4930-E4A9-BDAA-8590-DFE3E56E7F08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637939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0D8F060-2306-1701-6113-5537C911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89800"/>
            <a:ext cx="7707862" cy="488024"/>
          </a:xfrm>
        </p:spPr>
        <p:txBody>
          <a:bodyPr/>
          <a:lstStyle/>
          <a:p>
            <a:r>
              <a:rPr lang="en-US" dirty="0"/>
              <a:t>Dark resonances from </a:t>
            </a:r>
            <a:r>
              <a:rPr lang="en-US" dirty="0" err="1"/>
              <a:t>Autler</a:t>
            </a:r>
            <a:r>
              <a:rPr lang="en-US" dirty="0"/>
              <a:t>-Townes splitting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D0BA6B9-5A60-DE20-3C17-7CBD4DF2B419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23E4FD-E0D3-D0CA-2EEE-7738977B905F}"/>
              </a:ext>
            </a:extLst>
          </p:cNvPr>
          <p:cNvSpPr txBox="1"/>
          <p:nvPr/>
        </p:nvSpPr>
        <p:spPr>
          <a:xfrm>
            <a:off x="6133448" y="228351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J</a:t>
            </a:r>
            <a:r>
              <a:rPr lang="en-US" dirty="0"/>
              <a:t> = -1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CBCC65-9E41-DBC5-8EB1-92FDC2166F73}"/>
              </a:ext>
            </a:extLst>
          </p:cNvPr>
          <p:cNvSpPr txBox="1"/>
          <p:nvPr/>
        </p:nvSpPr>
        <p:spPr>
          <a:xfrm>
            <a:off x="7179632" y="16010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J</a:t>
            </a:r>
            <a:r>
              <a:rPr lang="en-US" dirty="0"/>
              <a:t> = 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86DC5B-5B37-CCD8-1853-47497577F229}"/>
              </a:ext>
            </a:extLst>
          </p:cNvPr>
          <p:cNvCxnSpPr>
            <a:cxnSpLocks/>
          </p:cNvCxnSpPr>
          <p:nvPr/>
        </p:nvCxnSpPr>
        <p:spPr>
          <a:xfrm>
            <a:off x="7129988" y="1990919"/>
            <a:ext cx="7309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A68090F-F327-BFAB-43C0-29812C42C668}"/>
              </a:ext>
            </a:extLst>
          </p:cNvPr>
          <p:cNvSpPr txBox="1"/>
          <p:nvPr/>
        </p:nvSpPr>
        <p:spPr>
          <a:xfrm>
            <a:off x="8095490" y="75231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J</a:t>
            </a:r>
            <a:r>
              <a:rPr lang="en-US" dirty="0"/>
              <a:t> = 1</a:t>
            </a:r>
          </a:p>
        </p:txBody>
      </p:sp>
      <p:cxnSp>
        <p:nvCxnSpPr>
          <p:cNvPr id="1086" name="Straight Arrow Connector 1085">
            <a:extLst>
              <a:ext uri="{FF2B5EF4-FFF2-40B4-BE49-F238E27FC236}">
                <a16:creationId xmlns:a16="http://schemas.microsoft.com/office/drawing/2014/main" id="{D7AD3A4D-6222-B26F-543D-32452AAA4429}"/>
              </a:ext>
            </a:extLst>
          </p:cNvPr>
          <p:cNvCxnSpPr>
            <a:cxnSpLocks/>
          </p:cNvCxnSpPr>
          <p:nvPr/>
        </p:nvCxnSpPr>
        <p:spPr>
          <a:xfrm flipV="1">
            <a:off x="7521678" y="1217826"/>
            <a:ext cx="976923" cy="2743573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3563DB2A-53F7-D10A-AB80-0F636468833F}"/>
              </a:ext>
            </a:extLst>
          </p:cNvPr>
          <p:cNvCxnSpPr>
            <a:cxnSpLocks/>
          </p:cNvCxnSpPr>
          <p:nvPr/>
        </p:nvCxnSpPr>
        <p:spPr>
          <a:xfrm flipH="1" flipV="1">
            <a:off x="6660553" y="1226138"/>
            <a:ext cx="864144" cy="2743573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8" name="TextBox 1087">
                <a:extLst>
                  <a:ext uri="{FF2B5EF4-FFF2-40B4-BE49-F238E27FC236}">
                    <a16:creationId xmlns:a16="http://schemas.microsoft.com/office/drawing/2014/main" id="{5678ECD1-F269-9D01-CDC4-9CB22052CEB4}"/>
                  </a:ext>
                </a:extLst>
              </p:cNvPr>
              <p:cNvSpPr txBox="1"/>
              <p:nvPr/>
            </p:nvSpPr>
            <p:spPr>
              <a:xfrm>
                <a:off x="4927199" y="1450621"/>
                <a:ext cx="10831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8C151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C1515"/>
                  </a:solidFill>
                </a:endParaRPr>
              </a:p>
            </p:txBody>
          </p:sp>
        </mc:Choice>
        <mc:Fallback xmlns="">
          <p:sp>
            <p:nvSpPr>
              <p:cNvPr id="1088" name="TextBox 1087">
                <a:extLst>
                  <a:ext uri="{FF2B5EF4-FFF2-40B4-BE49-F238E27FC236}">
                    <a16:creationId xmlns:a16="http://schemas.microsoft.com/office/drawing/2014/main" id="{5678ECD1-F269-9D01-CDC4-9CB22052C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199" y="1450621"/>
                <a:ext cx="1083181" cy="276999"/>
              </a:xfrm>
              <a:prstGeom prst="rect">
                <a:avLst/>
              </a:prstGeom>
              <a:blipFill>
                <a:blip r:embed="rId5"/>
                <a:stretch>
                  <a:fillRect l="-3448" r="-1149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3" name="Right Brace 1092">
            <a:extLst>
              <a:ext uri="{FF2B5EF4-FFF2-40B4-BE49-F238E27FC236}">
                <a16:creationId xmlns:a16="http://schemas.microsoft.com/office/drawing/2014/main" id="{583CAF08-01BD-B9B2-4117-DDB3437C33A0}"/>
              </a:ext>
            </a:extLst>
          </p:cNvPr>
          <p:cNvSpPr/>
          <p:nvPr/>
        </p:nvSpPr>
        <p:spPr>
          <a:xfrm flipH="1">
            <a:off x="5986460" y="1265186"/>
            <a:ext cx="188553" cy="73426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BB2F9D8D-D1CE-F329-D57E-D35E6B6D0C6E}"/>
              </a:ext>
            </a:extLst>
          </p:cNvPr>
          <p:cNvCxnSpPr>
            <a:cxnSpLocks/>
          </p:cNvCxnSpPr>
          <p:nvPr/>
        </p:nvCxnSpPr>
        <p:spPr>
          <a:xfrm>
            <a:off x="6175013" y="1990919"/>
            <a:ext cx="265863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1" name="Straight Arrow Connector 1100">
            <a:extLst>
              <a:ext uri="{FF2B5EF4-FFF2-40B4-BE49-F238E27FC236}">
                <a16:creationId xmlns:a16="http://schemas.microsoft.com/office/drawing/2014/main" id="{C46F8765-CBE7-A100-9228-C46B087CF3F0}"/>
              </a:ext>
            </a:extLst>
          </p:cNvPr>
          <p:cNvCxnSpPr>
            <a:cxnSpLocks/>
          </p:cNvCxnSpPr>
          <p:nvPr/>
        </p:nvCxnSpPr>
        <p:spPr>
          <a:xfrm flipV="1">
            <a:off x="7530767" y="2703422"/>
            <a:ext cx="763696" cy="1270938"/>
          </a:xfrm>
          <a:prstGeom prst="straightConnector1">
            <a:avLst/>
          </a:prstGeom>
          <a:ln w="38100">
            <a:solidFill>
              <a:srgbClr val="E3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Arrow Connector 1101">
            <a:extLst>
              <a:ext uri="{FF2B5EF4-FFF2-40B4-BE49-F238E27FC236}">
                <a16:creationId xmlns:a16="http://schemas.microsoft.com/office/drawing/2014/main" id="{DB52BC36-A0DA-FB57-3457-73F6AC69907E}"/>
              </a:ext>
            </a:extLst>
          </p:cNvPr>
          <p:cNvCxnSpPr>
            <a:cxnSpLocks/>
          </p:cNvCxnSpPr>
          <p:nvPr/>
        </p:nvCxnSpPr>
        <p:spPr>
          <a:xfrm flipH="1" flipV="1">
            <a:off x="6777879" y="2703422"/>
            <a:ext cx="755907" cy="1270938"/>
          </a:xfrm>
          <a:prstGeom prst="straightConnector1">
            <a:avLst/>
          </a:prstGeom>
          <a:ln w="38100">
            <a:solidFill>
              <a:srgbClr val="E3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1404ADD6-B17E-03DB-DCF6-62DB5B4D8C42}"/>
                  </a:ext>
                </a:extLst>
              </p:cNvPr>
              <p:cNvSpPr txBox="1"/>
              <p:nvPr/>
            </p:nvSpPr>
            <p:spPr>
              <a:xfrm>
                <a:off x="4686698" y="2187233"/>
                <a:ext cx="1261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3894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E38944"/>
                  </a:solidFill>
                </a:endParaRPr>
              </a:p>
            </p:txBody>
          </p:sp>
        </mc:Choice>
        <mc:Fallback xmlns="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1404ADD6-B17E-03DB-DCF6-62DB5B4D8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98" y="2187233"/>
                <a:ext cx="1261627" cy="276999"/>
              </a:xfrm>
              <a:prstGeom prst="rect">
                <a:avLst/>
              </a:prstGeom>
              <a:blipFill>
                <a:blip r:embed="rId6"/>
                <a:stretch>
                  <a:fillRect l="-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" name="Right Brace 1103">
            <a:extLst>
              <a:ext uri="{FF2B5EF4-FFF2-40B4-BE49-F238E27FC236}">
                <a16:creationId xmlns:a16="http://schemas.microsoft.com/office/drawing/2014/main" id="{6B8506F2-5574-1403-F44B-1547202D3BC8}"/>
              </a:ext>
            </a:extLst>
          </p:cNvPr>
          <p:cNvSpPr/>
          <p:nvPr/>
        </p:nvSpPr>
        <p:spPr>
          <a:xfrm flipH="1">
            <a:off x="5995549" y="2009666"/>
            <a:ext cx="188553" cy="73426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E3E6F3-8B4B-B231-C2CF-992839502FAB}"/>
                  </a:ext>
                </a:extLst>
              </p:cNvPr>
              <p:cNvSpPr txBox="1"/>
              <p:nvPr/>
            </p:nvSpPr>
            <p:spPr>
              <a:xfrm>
                <a:off x="891222" y="988123"/>
                <a:ext cx="3550437" cy="388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B-field shifts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dirty="0"/>
                  <a:t> levels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E3E6F3-8B4B-B231-C2CF-992839502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22" y="988123"/>
                <a:ext cx="3550437" cy="388761"/>
              </a:xfrm>
              <a:prstGeom prst="rect">
                <a:avLst/>
              </a:prstGeom>
              <a:blipFill>
                <a:blip r:embed="rId7"/>
                <a:stretch>
                  <a:fillRect l="-1071" t="-6250" r="-714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9BE02-4CAE-218B-EF40-D5D8FD2C982F}"/>
                  </a:ext>
                </a:extLst>
              </p:cNvPr>
              <p:cNvSpPr txBox="1"/>
              <p:nvPr/>
            </p:nvSpPr>
            <p:spPr>
              <a:xfrm>
                <a:off x="891221" y="1453162"/>
                <a:ext cx="38111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Two resonances: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9BE02-4CAE-218B-EF40-D5D8FD2C9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21" y="1453162"/>
                <a:ext cx="3811124" cy="369332"/>
              </a:xfrm>
              <a:prstGeom prst="rect">
                <a:avLst/>
              </a:prstGeom>
              <a:blipFill>
                <a:blip r:embed="rId8"/>
                <a:stretch>
                  <a:fillRect l="-9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A4A6CB-DE47-634A-DFDD-DA99DB0B8C1D}"/>
              </a:ext>
            </a:extLst>
          </p:cNvPr>
          <p:cNvSpPr txBox="1"/>
          <p:nvPr/>
        </p:nvSpPr>
        <p:spPr>
          <a:xfrm>
            <a:off x="891220" y="1953086"/>
            <a:ext cx="374825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BAE6F"/>
                </a:solidFill>
              </a:rPr>
              <a:t>Strong fields:</a:t>
            </a:r>
            <a:r>
              <a:rPr lang="en-US" b="1" dirty="0"/>
              <a:t> </a:t>
            </a:r>
            <a:r>
              <a:rPr lang="en-US" dirty="0"/>
              <a:t>AC Stark effect produces </a:t>
            </a:r>
            <a:r>
              <a:rPr lang="en-US" dirty="0" err="1"/>
              <a:t>Autler</a:t>
            </a:r>
            <a:r>
              <a:rPr lang="en-US" dirty="0"/>
              <a:t>-Townes splitting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E3A361-2DD9-9C87-3860-B809B0D88FF4}"/>
                  </a:ext>
                </a:extLst>
              </p:cNvPr>
              <p:cNvSpPr txBox="1"/>
              <p:nvPr/>
            </p:nvSpPr>
            <p:spPr>
              <a:xfrm>
                <a:off x="8193005" y="2149629"/>
                <a:ext cx="305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C151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E3A361-2DD9-9C87-3860-B809B0D88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005" y="2149629"/>
                <a:ext cx="305596" cy="276999"/>
              </a:xfrm>
              <a:prstGeom prst="rect">
                <a:avLst/>
              </a:prstGeom>
              <a:blipFill>
                <a:blip r:embed="rId9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4BE038-2A12-B1FE-D41D-98FD443202E0}"/>
                  </a:ext>
                </a:extLst>
              </p:cNvPr>
              <p:cNvSpPr txBox="1"/>
              <p:nvPr/>
            </p:nvSpPr>
            <p:spPr>
              <a:xfrm>
                <a:off x="7991265" y="3173415"/>
                <a:ext cx="310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E38944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4BE038-2A12-B1FE-D41D-98FD4432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265" y="3173415"/>
                <a:ext cx="310918" cy="276999"/>
              </a:xfrm>
              <a:prstGeom prst="rect">
                <a:avLst/>
              </a:prstGeom>
              <a:blipFill>
                <a:blip r:embed="rId10"/>
                <a:stretch>
                  <a:fillRect l="-20000" r="-8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diagram of a graph&#10;&#10;Description automatically generated">
            <a:extLst>
              <a:ext uri="{FF2B5EF4-FFF2-40B4-BE49-F238E27FC236}">
                <a16:creationId xmlns:a16="http://schemas.microsoft.com/office/drawing/2014/main" id="{28BB9520-5F63-75AC-E73C-D6F9EE4D45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1949" y="8"/>
            <a:ext cx="1862051" cy="84128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DED23EC-8540-9F9C-8AD3-9BCF13ECB69D}"/>
              </a:ext>
            </a:extLst>
          </p:cNvPr>
          <p:cNvGrpSpPr/>
          <p:nvPr/>
        </p:nvGrpSpPr>
        <p:grpSpPr>
          <a:xfrm>
            <a:off x="7744753" y="1096181"/>
            <a:ext cx="323070" cy="251069"/>
            <a:chOff x="7744753" y="1096181"/>
            <a:chExt cx="323070" cy="251069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D078495F-765C-AA26-92AB-2E8946CD719B}"/>
                </a:ext>
              </a:extLst>
            </p:cNvPr>
            <p:cNvSpPr/>
            <p:nvPr/>
          </p:nvSpPr>
          <p:spPr>
            <a:xfrm flipH="1">
              <a:off x="7951407" y="1128650"/>
              <a:ext cx="116416" cy="218600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5C489E-116B-299C-610B-2061F52BF6D5}"/>
                    </a:ext>
                  </a:extLst>
                </p:cNvPr>
                <p:cNvSpPr txBox="1"/>
                <p:nvPr/>
              </p:nvSpPr>
              <p:spPr>
                <a:xfrm>
                  <a:off x="7744753" y="1096181"/>
                  <a:ext cx="2357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8C151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8C1515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5C489E-116B-299C-610B-2061F52BF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4753" y="1096181"/>
                  <a:ext cx="235706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5000" r="-5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E5D6B4-FCCF-46D9-4E27-641A10ADB6FE}"/>
                  </a:ext>
                </a:extLst>
              </p:cNvPr>
              <p:cNvSpPr txBox="1"/>
              <p:nvPr/>
            </p:nvSpPr>
            <p:spPr>
              <a:xfrm>
                <a:off x="2593409" y="4794622"/>
                <a:ext cx="145700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(units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E5D6B4-FCCF-46D9-4E27-641A10AD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409" y="4794622"/>
                <a:ext cx="1457002" cy="246221"/>
              </a:xfrm>
              <a:prstGeom prst="rect">
                <a:avLst/>
              </a:prstGeom>
              <a:blipFill>
                <a:blip r:embed="rId13"/>
                <a:stretch>
                  <a:fillRect l="-5217" t="-25000" r="-78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6F83F0C5-1C9E-1737-6341-3D2728E5314A}"/>
              </a:ext>
            </a:extLst>
          </p:cNvPr>
          <p:cNvSpPr txBox="1"/>
          <p:nvPr/>
        </p:nvSpPr>
        <p:spPr>
          <a:xfrm>
            <a:off x="4457365" y="3478833"/>
            <a:ext cx="2077107" cy="369332"/>
          </a:xfrm>
          <a:prstGeom prst="rect">
            <a:avLst/>
          </a:prstGeom>
          <a:solidFill>
            <a:srgbClr val="5BAE6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“Dark” resonances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E22459-9DD4-6B6E-1ED3-80C20C24E14F}"/>
                  </a:ext>
                </a:extLst>
              </p:cNvPr>
              <p:cNvSpPr txBox="1"/>
              <p:nvPr/>
            </p:nvSpPr>
            <p:spPr>
              <a:xfrm>
                <a:off x="5948325" y="4257312"/>
                <a:ext cx="30242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Rabi frequencies:</a:t>
                </a:r>
                <a:endParaRPr lang="en-US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field amplitude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E22459-9DD4-6B6E-1ED3-80C20C24E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325" y="4257312"/>
                <a:ext cx="3024226" cy="553998"/>
              </a:xfrm>
              <a:prstGeom prst="rect">
                <a:avLst/>
              </a:prstGeom>
              <a:blipFill>
                <a:blip r:embed="rId14"/>
                <a:stretch>
                  <a:fillRect l="-5021" t="-13636" r="-376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59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Fluorescence from moving atoms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F9E98D-6E0B-8429-8D1A-46AC02979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65"/>
          <a:stretch/>
        </p:blipFill>
        <p:spPr>
          <a:xfrm>
            <a:off x="760547" y="991551"/>
            <a:ext cx="4745200" cy="1859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00BA95-8FC3-032E-91BF-9ACF4904EB3E}"/>
                  </a:ext>
                </a:extLst>
              </p:cNvPr>
              <p:cNvSpPr txBox="1"/>
              <p:nvPr/>
            </p:nvSpPr>
            <p:spPr>
              <a:xfrm>
                <a:off x="2704921" y="2851448"/>
                <a:ext cx="145700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(units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00BA95-8FC3-032E-91BF-9ACF4904E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921" y="2851448"/>
                <a:ext cx="1457002" cy="246221"/>
              </a:xfrm>
              <a:prstGeom prst="rect">
                <a:avLst/>
              </a:prstGeom>
              <a:blipFill>
                <a:blip r:embed="rId4"/>
                <a:stretch>
                  <a:fillRect l="-5217" t="-25000" r="-78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40BBE13B-4309-3FD8-74CB-C353BAA1E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530" y="291146"/>
            <a:ext cx="3446208" cy="20772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05C08B-2525-FA1A-2198-B486AAEDCD3B}"/>
              </a:ext>
            </a:extLst>
          </p:cNvPr>
          <p:cNvSpPr txBox="1"/>
          <p:nvPr/>
        </p:nvSpPr>
        <p:spPr>
          <a:xfrm>
            <a:off x="5746463" y="1914032"/>
            <a:ext cx="105578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Atoms are moving!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BE7A3C-23C8-AE9C-800C-7B5E1077166D}"/>
              </a:ext>
            </a:extLst>
          </p:cNvPr>
          <p:cNvGrpSpPr/>
          <p:nvPr/>
        </p:nvGrpSpPr>
        <p:grpSpPr>
          <a:xfrm>
            <a:off x="5629608" y="2631070"/>
            <a:ext cx="3404854" cy="2442799"/>
            <a:chOff x="5629608" y="2631070"/>
            <a:chExt cx="3404854" cy="24427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1EEB6C-B3B3-C4D6-9F99-5E0E58F7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9608" y="2803966"/>
              <a:ext cx="3404854" cy="226990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F6B171-16B4-BC7A-50D8-1D985A70E442}"/>
                </a:ext>
              </a:extLst>
            </p:cNvPr>
            <p:cNvSpPr txBox="1"/>
            <p:nvPr/>
          </p:nvSpPr>
          <p:spPr>
            <a:xfrm>
              <a:off x="6106297" y="2631070"/>
              <a:ext cx="292816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Transverse velocity distribution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F5CF82-E7B0-AC1A-DA88-C89DDD1E3FFB}"/>
              </a:ext>
            </a:extLst>
          </p:cNvPr>
          <p:cNvGrpSpPr/>
          <p:nvPr/>
        </p:nvGrpSpPr>
        <p:grpSpPr>
          <a:xfrm>
            <a:off x="7103327" y="3835303"/>
            <a:ext cx="1002197" cy="369332"/>
            <a:chOff x="7103327" y="3835303"/>
            <a:chExt cx="1002197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77E59E9-C66C-F7F2-A247-EEF47F4006C2}"/>
                </a:ext>
              </a:extLst>
            </p:cNvPr>
            <p:cNvCxnSpPr>
              <a:cxnSpLocks/>
            </p:cNvCxnSpPr>
            <p:nvPr/>
          </p:nvCxnSpPr>
          <p:spPr>
            <a:xfrm>
              <a:off x="7103327" y="3847168"/>
              <a:ext cx="97015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E042BC-464F-45D3-F112-E50E22E2105F}"/>
                </a:ext>
              </a:extLst>
            </p:cNvPr>
            <p:cNvSpPr txBox="1"/>
            <p:nvPr/>
          </p:nvSpPr>
          <p:spPr>
            <a:xfrm>
              <a:off x="7103327" y="3835303"/>
              <a:ext cx="100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10.6 m/s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5DF718-E033-1EAD-74DD-01B76BD5E81E}"/>
                  </a:ext>
                </a:extLst>
              </p:cNvPr>
              <p:cNvSpPr txBox="1"/>
              <p:nvPr/>
            </p:nvSpPr>
            <p:spPr>
              <a:xfrm>
                <a:off x="2704921" y="4638613"/>
                <a:ext cx="145700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(units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5DF718-E033-1EAD-74DD-01B76BD5E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921" y="4638613"/>
                <a:ext cx="1457002" cy="246221"/>
              </a:xfrm>
              <a:prstGeom prst="rect">
                <a:avLst/>
              </a:prstGeom>
              <a:blipFill>
                <a:blip r:embed="rId7"/>
                <a:stretch>
                  <a:fillRect l="-5217" t="-25000" r="-78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263062-6AD4-8165-F412-8620132EC98B}"/>
              </a:ext>
            </a:extLst>
          </p:cNvPr>
          <p:cNvGrpSpPr/>
          <p:nvPr/>
        </p:nvGrpSpPr>
        <p:grpSpPr>
          <a:xfrm>
            <a:off x="773264" y="2812926"/>
            <a:ext cx="4763163" cy="1825709"/>
            <a:chOff x="773264" y="2812926"/>
            <a:chExt cx="4763163" cy="1825709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5EE54913-ED5A-4C68-BCA3-BE141EC5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264" y="2812926"/>
              <a:ext cx="4763163" cy="182570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3E1FA88-B776-964E-FF48-809F9F4107AF}"/>
                    </a:ext>
                  </a:extLst>
                </p:cNvPr>
                <p:cNvSpPr txBox="1"/>
                <p:nvPr/>
              </p:nvSpPr>
              <p:spPr>
                <a:xfrm>
                  <a:off x="3675426" y="3539174"/>
                  <a:ext cx="48333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3E1FA88-B776-964E-FF48-809F9F410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426" y="3539174"/>
                  <a:ext cx="48333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10256" r="-256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4B81D83-D58E-577C-302B-DB965FF82168}"/>
                    </a:ext>
                  </a:extLst>
                </p:cNvPr>
                <p:cNvSpPr txBox="1"/>
                <p:nvPr/>
              </p:nvSpPr>
              <p:spPr>
                <a:xfrm>
                  <a:off x="2531109" y="3539174"/>
                  <a:ext cx="63722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4B81D83-D58E-577C-302B-DB965FF82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109" y="3539174"/>
                  <a:ext cx="63722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961" r="-1961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241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34412"/>
            <a:ext cx="7707862" cy="488024"/>
          </a:xfrm>
        </p:spPr>
        <p:txBody>
          <a:bodyPr/>
          <a:lstStyle/>
          <a:p>
            <a:r>
              <a:rPr lang="en-US" dirty="0"/>
              <a:t>Spatial </a:t>
            </a:r>
            <a:r>
              <a:rPr lang="en-US" dirty="0" err="1"/>
              <a:t>Hanle</a:t>
            </a:r>
            <a:r>
              <a:rPr lang="en-US" dirty="0"/>
              <a:t>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2D2AF-791C-8005-FBA7-F7D2A42A8FD2}"/>
                  </a:ext>
                </a:extLst>
              </p:cNvPr>
              <p:cNvSpPr txBox="1"/>
              <p:nvPr/>
            </p:nvSpPr>
            <p:spPr>
              <a:xfrm>
                <a:off x="2493166" y="2925315"/>
                <a:ext cx="145700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(units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2D2AF-791C-8005-FBA7-F7D2A42A8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166" y="2925315"/>
                <a:ext cx="1457002" cy="246221"/>
              </a:xfrm>
              <a:prstGeom prst="rect">
                <a:avLst/>
              </a:prstGeom>
              <a:blipFill>
                <a:blip r:embed="rId3"/>
                <a:stretch>
                  <a:fillRect l="-5172" t="-25000" r="-689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4DA339C-76D5-33C8-E03D-3FD2B7E9A301}"/>
              </a:ext>
            </a:extLst>
          </p:cNvPr>
          <p:cNvGrpSpPr/>
          <p:nvPr/>
        </p:nvGrpSpPr>
        <p:grpSpPr>
          <a:xfrm>
            <a:off x="561509" y="1115129"/>
            <a:ext cx="4763163" cy="1825709"/>
            <a:chOff x="773264" y="2812926"/>
            <a:chExt cx="4763163" cy="182570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66B40-FF50-9AB5-60D5-233249242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264" y="2812926"/>
              <a:ext cx="4763163" cy="182570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412821-B95D-767F-6EB9-F66CCC02F905}"/>
                    </a:ext>
                  </a:extLst>
                </p:cNvPr>
                <p:cNvSpPr txBox="1"/>
                <p:nvPr/>
              </p:nvSpPr>
              <p:spPr>
                <a:xfrm>
                  <a:off x="3675426" y="3539174"/>
                  <a:ext cx="48333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412821-B95D-767F-6EB9-F66CCC02F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426" y="3539174"/>
                  <a:ext cx="48333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10256" r="-2564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460278D-B6C0-7DAE-62E8-4C24CD29AAEA}"/>
                    </a:ext>
                  </a:extLst>
                </p:cNvPr>
                <p:cNvSpPr txBox="1"/>
                <p:nvPr/>
              </p:nvSpPr>
              <p:spPr>
                <a:xfrm>
                  <a:off x="2531109" y="3539174"/>
                  <a:ext cx="63722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460278D-B6C0-7DAE-62E8-4C24CD29A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109" y="3539174"/>
                  <a:ext cx="637226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961" r="-3922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E5F4C8F8-AD29-9F9C-3313-B82910574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3976" y="377190"/>
            <a:ext cx="3446208" cy="20772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25A623-049D-6BA3-D536-D2D117823B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763" t="39164" r="10894" b="6450"/>
          <a:stretch/>
        </p:blipFill>
        <p:spPr>
          <a:xfrm>
            <a:off x="5835507" y="1370593"/>
            <a:ext cx="2010844" cy="14807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9CE16A-1379-E099-9461-040B478996E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5774" b="47471"/>
          <a:stretch/>
        </p:blipFill>
        <p:spPr>
          <a:xfrm>
            <a:off x="1083744" y="3329587"/>
            <a:ext cx="2185025" cy="1791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E31398-4875-0051-2316-575FD63E35C0}"/>
                  </a:ext>
                </a:extLst>
              </p:cNvPr>
              <p:cNvSpPr txBox="1"/>
              <p:nvPr/>
            </p:nvSpPr>
            <p:spPr>
              <a:xfrm>
                <a:off x="1057685" y="842536"/>
                <a:ext cx="3611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Total fluorescence (all directions)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E31398-4875-0051-2316-575FD63E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85" y="842536"/>
                <a:ext cx="3611886" cy="369332"/>
              </a:xfrm>
              <a:prstGeom prst="rect">
                <a:avLst/>
              </a:prstGeom>
              <a:blipFill>
                <a:blip r:embed="rId10"/>
                <a:stretch>
                  <a:fillRect t="-6667" r="-7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8325AF5-5355-49C8-E1AA-FD9FA0B2C2EE}"/>
              </a:ext>
            </a:extLst>
          </p:cNvPr>
          <p:cNvSpPr/>
          <p:nvPr/>
        </p:nvSpPr>
        <p:spPr>
          <a:xfrm>
            <a:off x="7623701" y="377190"/>
            <a:ext cx="913907" cy="83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FE109A-BD66-5880-7E0B-9B3F153725EF}"/>
              </a:ext>
            </a:extLst>
          </p:cNvPr>
          <p:cNvGrpSpPr/>
          <p:nvPr/>
        </p:nvGrpSpPr>
        <p:grpSpPr>
          <a:xfrm>
            <a:off x="6315579" y="2897159"/>
            <a:ext cx="1808266" cy="1846155"/>
            <a:chOff x="9808475" y="2336077"/>
            <a:chExt cx="1808266" cy="184460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A9DBA74-16E2-AF14-7E48-696BA78648EF}"/>
                </a:ext>
              </a:extLst>
            </p:cNvPr>
            <p:cNvCxnSpPr/>
            <p:nvPr/>
          </p:nvCxnSpPr>
          <p:spPr>
            <a:xfrm flipH="1">
              <a:off x="9808475" y="3491861"/>
              <a:ext cx="10507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51BDDC4-B798-62A0-AB1E-774008CDB3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59175" y="2532357"/>
              <a:ext cx="1" cy="969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2F0580-CC6E-2AA3-0681-C733D235F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846296" y="3489039"/>
              <a:ext cx="485787" cy="5745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3D5F01-CE9E-B213-8135-80DF7F45C9FE}"/>
                </a:ext>
              </a:extLst>
            </p:cNvPr>
            <p:cNvSpPr txBox="1"/>
            <p:nvPr/>
          </p:nvSpPr>
          <p:spPr>
            <a:xfrm>
              <a:off x="11348971" y="3842411"/>
              <a:ext cx="267770" cy="33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F6C78-BA03-396E-D32F-334025C216AE}"/>
                </a:ext>
              </a:extLst>
            </p:cNvPr>
            <p:cNvSpPr txBox="1"/>
            <p:nvPr/>
          </p:nvSpPr>
          <p:spPr>
            <a:xfrm>
              <a:off x="10853897" y="2336077"/>
              <a:ext cx="267770" cy="33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761FD1-BA07-49EC-BEEB-E9CA007AB281}"/>
                </a:ext>
              </a:extLst>
            </p:cNvPr>
            <p:cNvSpPr txBox="1"/>
            <p:nvPr/>
          </p:nvSpPr>
          <p:spPr>
            <a:xfrm>
              <a:off x="9808475" y="3482669"/>
              <a:ext cx="267770" cy="33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z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63719A-7581-C447-5AFD-582D09870950}"/>
              </a:ext>
            </a:extLst>
          </p:cNvPr>
          <p:cNvGrpSpPr/>
          <p:nvPr/>
        </p:nvGrpSpPr>
        <p:grpSpPr>
          <a:xfrm>
            <a:off x="7150176" y="3191695"/>
            <a:ext cx="1760008" cy="892936"/>
            <a:chOff x="7150176" y="3191695"/>
            <a:chExt cx="1760008" cy="89293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17424-4CB1-6D9A-F7CC-26DBF13E0C45}"/>
                </a:ext>
              </a:extLst>
            </p:cNvPr>
            <p:cNvCxnSpPr/>
            <p:nvPr/>
          </p:nvCxnSpPr>
          <p:spPr>
            <a:xfrm>
              <a:off x="7389473" y="3191695"/>
              <a:ext cx="0" cy="892936"/>
            </a:xfrm>
            <a:prstGeom prst="straightConnector1">
              <a:avLst/>
            </a:prstGeom>
            <a:ln>
              <a:solidFill>
                <a:srgbClr val="8C1515"/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2E7CCE8-EEC7-99F4-BE94-5C69DF2BF514}"/>
                    </a:ext>
                  </a:extLst>
                </p:cNvPr>
                <p:cNvSpPr txBox="1"/>
                <p:nvPr/>
              </p:nvSpPr>
              <p:spPr>
                <a:xfrm>
                  <a:off x="7150176" y="3500080"/>
                  <a:ext cx="177934" cy="2761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2E7CCE8-EEC7-99F4-BE94-5C69DF2BF5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0176" y="3500080"/>
                  <a:ext cx="177934" cy="276166"/>
                </a:xfrm>
                <a:prstGeom prst="rect">
                  <a:avLst/>
                </a:prstGeom>
                <a:blipFill>
                  <a:blip r:embed="rId11"/>
                  <a:stretch>
                    <a:fillRect l="-35714" r="-28571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FE966-82B6-40A1-F8A0-E782B3B39681}"/>
                </a:ext>
              </a:extLst>
            </p:cNvPr>
            <p:cNvSpPr txBox="1"/>
            <p:nvPr/>
          </p:nvSpPr>
          <p:spPr>
            <a:xfrm>
              <a:off x="7473247" y="3366430"/>
              <a:ext cx="14369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  <a:cs typeface="Arial" panose="020B0604020202020204" pitchFamily="34" charset="0"/>
                </a:rPr>
                <a:t>polarized </a:t>
              </a:r>
            </a:p>
            <a:p>
              <a:r>
                <a:rPr lang="en-US" sz="1400" dirty="0">
                  <a:latin typeface="+mn-lt"/>
                  <a:cs typeface="Arial" panose="020B0604020202020204" pitchFamily="34" charset="0"/>
                </a:rPr>
                <a:t>along 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6F67DD-DF08-FF63-457E-1362ED3E6E62}"/>
              </a:ext>
            </a:extLst>
          </p:cNvPr>
          <p:cNvGrpSpPr/>
          <p:nvPr/>
        </p:nvGrpSpPr>
        <p:grpSpPr>
          <a:xfrm>
            <a:off x="6132818" y="2837637"/>
            <a:ext cx="1719423" cy="1814596"/>
            <a:chOff x="603911" y="2829495"/>
            <a:chExt cx="1719423" cy="1814596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915079FC-C995-1DCA-89A2-B7A6D0F7C028}"/>
                </a:ext>
              </a:extLst>
            </p:cNvPr>
            <p:cNvSpPr/>
            <p:nvPr/>
          </p:nvSpPr>
          <p:spPr>
            <a:xfrm flipH="1">
              <a:off x="603911" y="4050575"/>
              <a:ext cx="1719423" cy="593516"/>
            </a:xfrm>
            <a:prstGeom prst="parallelogram">
              <a:avLst>
                <a:gd name="adj" fmla="val 85652"/>
              </a:avLst>
            </a:prstGeom>
            <a:solidFill>
              <a:srgbClr val="81CD7B">
                <a:alpha val="56471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50568E-4FA0-6C2F-0761-68F5915223A9}"/>
                </a:ext>
              </a:extLst>
            </p:cNvPr>
            <p:cNvSpPr txBox="1"/>
            <p:nvPr/>
          </p:nvSpPr>
          <p:spPr>
            <a:xfrm>
              <a:off x="970268" y="4184517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Image plane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238D912-EB00-6EFA-8395-2243786CC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1154565" y="2852695"/>
              <a:ext cx="463989" cy="41759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DC6F53-1166-319B-3F60-56D4B45DBEE7}"/>
              </a:ext>
            </a:extLst>
          </p:cNvPr>
          <p:cNvGrpSpPr/>
          <p:nvPr/>
        </p:nvGrpSpPr>
        <p:grpSpPr>
          <a:xfrm>
            <a:off x="7373151" y="4068378"/>
            <a:ext cx="2153881" cy="788276"/>
            <a:chOff x="7373151" y="4068378"/>
            <a:chExt cx="2153881" cy="788276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ABAE20B-45A0-6791-3EBD-DC7AD8AE6DAC}"/>
                </a:ext>
              </a:extLst>
            </p:cNvPr>
            <p:cNvCxnSpPr>
              <a:cxnSpLocks/>
            </p:cNvCxnSpPr>
            <p:nvPr/>
          </p:nvCxnSpPr>
          <p:spPr>
            <a:xfrm>
              <a:off x="7373151" y="4068378"/>
              <a:ext cx="604821" cy="684597"/>
            </a:xfrm>
            <a:prstGeom prst="straightConnector1">
              <a:avLst/>
            </a:prstGeom>
            <a:ln>
              <a:solidFill>
                <a:srgbClr val="1D5A3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D83393-D444-33C4-A3D9-7E2FE71A84EA}"/>
                    </a:ext>
                  </a:extLst>
                </p:cNvPr>
                <p:cNvSpPr txBox="1"/>
                <p:nvPr/>
              </p:nvSpPr>
              <p:spPr>
                <a:xfrm>
                  <a:off x="7700839" y="4129441"/>
                  <a:ext cx="179856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D83393-D444-33C4-A3D9-7E2FE71A8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39" y="4129441"/>
                  <a:ext cx="179856" cy="317972"/>
                </a:xfrm>
                <a:prstGeom prst="rect">
                  <a:avLst/>
                </a:prstGeom>
                <a:blipFill>
                  <a:blip r:embed="rId13"/>
                  <a:stretch>
                    <a:fillRect l="-33333" r="-26667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CA2018-9E63-A4FC-A687-CA4409416935}"/>
                </a:ext>
              </a:extLst>
            </p:cNvPr>
            <p:cNvSpPr txBox="1"/>
            <p:nvPr/>
          </p:nvSpPr>
          <p:spPr>
            <a:xfrm>
              <a:off x="8090095" y="4117990"/>
              <a:ext cx="143693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  <a:cs typeface="Arial" panose="020B0604020202020204" pitchFamily="34" charset="0"/>
                </a:rPr>
                <a:t>Laser beam propagating along x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72AFFFE-3C54-2414-DF7A-43DBA266AA53}"/>
              </a:ext>
            </a:extLst>
          </p:cNvPr>
          <p:cNvSpPr txBox="1"/>
          <p:nvPr/>
        </p:nvSpPr>
        <p:spPr>
          <a:xfrm>
            <a:off x="3237942" y="3752327"/>
            <a:ext cx="2384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Atom’s electric dipole oriented along y</a:t>
            </a:r>
          </a:p>
          <a:p>
            <a:r>
              <a:rPr lang="en-US" dirty="0"/>
              <a:t>(without B-field)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6FF4F7B-CB71-2492-131A-C9C444354B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789885" y="2987015"/>
            <a:ext cx="463989" cy="41759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55FC666-AA2B-3BEC-EB76-D3A16624B466}"/>
              </a:ext>
            </a:extLst>
          </p:cNvPr>
          <p:cNvGrpSpPr/>
          <p:nvPr/>
        </p:nvGrpSpPr>
        <p:grpSpPr>
          <a:xfrm>
            <a:off x="3014239" y="2418682"/>
            <a:ext cx="2275846" cy="523220"/>
            <a:chOff x="3014239" y="2418682"/>
            <a:chExt cx="2275846" cy="52322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A73236-693C-FE3F-8B00-6AB349C39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763" t="39164" r="10894" b="6450"/>
            <a:stretch/>
          </p:blipFill>
          <p:spPr>
            <a:xfrm>
              <a:off x="3014239" y="2523624"/>
              <a:ext cx="342902" cy="25250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1E2694-C873-3CF3-A7C5-9FF49D36BC90}"/>
                </a:ext>
              </a:extLst>
            </p:cNvPr>
            <p:cNvSpPr txBox="1"/>
            <p:nvPr/>
          </p:nvSpPr>
          <p:spPr>
            <a:xfrm>
              <a:off x="3414085" y="2418682"/>
              <a:ext cx="1876000" cy="523220"/>
            </a:xfrm>
            <a:prstGeom prst="rect">
              <a:avLst/>
            </a:prstGeom>
            <a:solidFill>
              <a:schemeClr val="accent2">
                <a:lumMod val="25000"/>
                <a:lumOff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Expect no light emitted along y at B=0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9474064-FDB8-CF3B-DC50-D0FE77C642FB}"/>
              </a:ext>
            </a:extLst>
          </p:cNvPr>
          <p:cNvGrpSpPr/>
          <p:nvPr/>
        </p:nvGrpSpPr>
        <p:grpSpPr>
          <a:xfrm>
            <a:off x="5832813" y="423270"/>
            <a:ext cx="3106810" cy="2448032"/>
            <a:chOff x="5832813" y="423270"/>
            <a:chExt cx="3106810" cy="2448032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5EF0994-ABC2-BEF4-389A-FD292E0C6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763" t="39164" r="10894" b="6450"/>
            <a:stretch/>
          </p:blipFill>
          <p:spPr>
            <a:xfrm rot="19833678">
              <a:off x="5832813" y="1390575"/>
              <a:ext cx="2010844" cy="148072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F846E-EE1E-CBC6-16CB-FB3C86D31CF6}"/>
                </a:ext>
              </a:extLst>
            </p:cNvPr>
            <p:cNvSpPr txBox="1"/>
            <p:nvPr/>
          </p:nvSpPr>
          <p:spPr>
            <a:xfrm>
              <a:off x="7456849" y="423270"/>
              <a:ext cx="14827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With B-field or different polarization 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08B7D36-4B14-D388-0B2C-F9C042595A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508" y="1111185"/>
            <a:ext cx="4763163" cy="1825709"/>
          </a:xfrm>
          <a:prstGeom prst="rect">
            <a:avLst/>
          </a:prstGeom>
        </p:spPr>
      </p:pic>
      <p:pic>
        <p:nvPicPr>
          <p:cNvPr id="4" name="Picture 3" descr="A spinning top spinning on a surface&#10;&#10;Description automatically generated">
            <a:extLst>
              <a:ext uri="{FF2B5EF4-FFF2-40B4-BE49-F238E27FC236}">
                <a16:creationId xmlns:a16="http://schemas.microsoft.com/office/drawing/2014/main" id="{252D2D58-89CE-102B-8B08-16A46381F9A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139" r="19013"/>
          <a:stretch/>
        </p:blipFill>
        <p:spPr>
          <a:xfrm>
            <a:off x="844447" y="3574037"/>
            <a:ext cx="2281372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F6A5A-91D4-5A69-04BB-3AB9E171DE8D}"/>
              </a:ext>
            </a:extLst>
          </p:cNvPr>
          <p:cNvSpPr txBox="1"/>
          <p:nvPr/>
        </p:nvSpPr>
        <p:spPr>
          <a:xfrm>
            <a:off x="3193015" y="3854105"/>
            <a:ext cx="238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Dipole precession in a B-field (B not along y)</a:t>
            </a:r>
          </a:p>
        </p:txBody>
      </p:sp>
    </p:spTree>
    <p:extLst>
      <p:ext uri="{BB962C8B-B14F-4D97-AF65-F5344CB8AC3E}">
        <p14:creationId xmlns:p14="http://schemas.microsoft.com/office/powerpoint/2010/main" val="72803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303096"/>
            <a:ext cx="7707862" cy="488024"/>
          </a:xfrm>
        </p:spPr>
        <p:txBody>
          <a:bodyPr/>
          <a:lstStyle/>
          <a:p>
            <a:r>
              <a:rPr lang="en-US" dirty="0"/>
              <a:t>We built a model!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69B929-F3BA-C735-2E41-F70B48E83A37}"/>
              </a:ext>
            </a:extLst>
          </p:cNvPr>
          <p:cNvGrpSpPr/>
          <p:nvPr/>
        </p:nvGrpSpPr>
        <p:grpSpPr>
          <a:xfrm>
            <a:off x="2741668" y="1425231"/>
            <a:ext cx="724597" cy="216487"/>
            <a:chOff x="4435423" y="1421452"/>
            <a:chExt cx="1069983" cy="21648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398C79E-C6F8-A8F4-FD3A-04E529E98720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6" y="1528228"/>
              <a:ext cx="1069980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68C1C-76DF-1AEF-C8DB-6F648EBBA766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421452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868386B-8AB9-141C-DA21-D93CABF126A4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637939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2E4996-7F4C-49A9-376F-4FE22B5E31BE}"/>
              </a:ext>
            </a:extLst>
          </p:cNvPr>
          <p:cNvGrpSpPr/>
          <p:nvPr/>
        </p:nvGrpSpPr>
        <p:grpSpPr>
          <a:xfrm>
            <a:off x="822030" y="2944788"/>
            <a:ext cx="724597" cy="216487"/>
            <a:chOff x="4435423" y="1421452"/>
            <a:chExt cx="1069983" cy="21648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E1BF8C-25C9-0319-0651-5E2E196CA772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6" y="1528228"/>
              <a:ext cx="1069980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E15C89C-A2D7-8907-B9C7-587C9BA4712C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421452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F9CAED-9AF1-82D2-AF17-13F8794C531B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637939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96BEC-9E59-5CB8-CBFA-8778DEC9FBE8}"/>
              </a:ext>
            </a:extLst>
          </p:cNvPr>
          <p:cNvGrpSpPr/>
          <p:nvPr/>
        </p:nvGrpSpPr>
        <p:grpSpPr>
          <a:xfrm>
            <a:off x="1818800" y="4155935"/>
            <a:ext cx="724597" cy="216487"/>
            <a:chOff x="4435423" y="1421452"/>
            <a:chExt cx="1069983" cy="2164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8476E7-1014-3AE0-CA3D-13EA55C989F3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6" y="1528228"/>
              <a:ext cx="1069980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F22174B-9CF2-2C3C-BE6E-6116A915B98E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421452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0F840E0-61E0-86E5-42C3-998F7D592603}"/>
                </a:ext>
              </a:extLst>
            </p:cNvPr>
            <p:cNvCxnSpPr>
              <a:cxnSpLocks/>
            </p:cNvCxnSpPr>
            <p:nvPr/>
          </p:nvCxnSpPr>
          <p:spPr>
            <a:xfrm>
              <a:off x="4435423" y="1637939"/>
              <a:ext cx="106998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73D8DC-5FC0-2637-5522-18A01E127C8A}"/>
              </a:ext>
            </a:extLst>
          </p:cNvPr>
          <p:cNvSpPr txBox="1"/>
          <p:nvPr/>
        </p:nvSpPr>
        <p:spPr>
          <a:xfrm>
            <a:off x="1817218" y="189551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J</a:t>
            </a:r>
            <a:r>
              <a:rPr lang="en-US" dirty="0"/>
              <a:t> = 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ABBAB4-9BDC-C7F0-389B-CD531F9BED2E}"/>
              </a:ext>
            </a:extLst>
          </p:cNvPr>
          <p:cNvCxnSpPr>
            <a:cxnSpLocks/>
          </p:cNvCxnSpPr>
          <p:nvPr/>
        </p:nvCxnSpPr>
        <p:spPr>
          <a:xfrm flipV="1">
            <a:off x="2159264" y="1512294"/>
            <a:ext cx="976923" cy="2743573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077C26-FE5C-6AA5-7F16-5C8D47443013}"/>
              </a:ext>
            </a:extLst>
          </p:cNvPr>
          <p:cNvCxnSpPr>
            <a:cxnSpLocks/>
          </p:cNvCxnSpPr>
          <p:nvPr/>
        </p:nvCxnSpPr>
        <p:spPr>
          <a:xfrm flipH="1" flipV="1">
            <a:off x="1298139" y="1520606"/>
            <a:ext cx="864144" cy="2743573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95761F-BF10-539E-3512-E26319DE9017}"/>
              </a:ext>
            </a:extLst>
          </p:cNvPr>
          <p:cNvCxnSpPr>
            <a:cxnSpLocks/>
          </p:cNvCxnSpPr>
          <p:nvPr/>
        </p:nvCxnSpPr>
        <p:spPr>
          <a:xfrm flipV="1">
            <a:off x="2168353" y="2997890"/>
            <a:ext cx="763696" cy="1270938"/>
          </a:xfrm>
          <a:prstGeom prst="straightConnector1">
            <a:avLst/>
          </a:prstGeom>
          <a:ln w="38100">
            <a:solidFill>
              <a:srgbClr val="E3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2A5F70-9F1B-8CAA-D840-7D5AAD4673A1}"/>
              </a:ext>
            </a:extLst>
          </p:cNvPr>
          <p:cNvCxnSpPr>
            <a:cxnSpLocks/>
          </p:cNvCxnSpPr>
          <p:nvPr/>
        </p:nvCxnSpPr>
        <p:spPr>
          <a:xfrm flipH="1" flipV="1">
            <a:off x="1415465" y="2997890"/>
            <a:ext cx="755907" cy="1270938"/>
          </a:xfrm>
          <a:prstGeom prst="straightConnector1">
            <a:avLst/>
          </a:prstGeom>
          <a:ln w="38100">
            <a:solidFill>
              <a:srgbClr val="E3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CCB02A-2BE5-2A3B-5BA2-2530F7D6B6EC}"/>
                  </a:ext>
                </a:extLst>
              </p:cNvPr>
              <p:cNvSpPr txBox="1"/>
              <p:nvPr/>
            </p:nvSpPr>
            <p:spPr>
              <a:xfrm>
                <a:off x="2830591" y="2444097"/>
                <a:ext cx="305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C151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C1515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CCB02A-2BE5-2A3B-5BA2-2530F7D6B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91" y="2444097"/>
                <a:ext cx="305596" cy="276999"/>
              </a:xfrm>
              <a:prstGeom prst="rect">
                <a:avLst/>
              </a:prstGeom>
              <a:blipFill>
                <a:blip r:embed="rId4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BDEB45-8704-0A9F-442D-BCFADFCE3664}"/>
                  </a:ext>
                </a:extLst>
              </p:cNvPr>
              <p:cNvSpPr txBox="1"/>
              <p:nvPr/>
            </p:nvSpPr>
            <p:spPr>
              <a:xfrm>
                <a:off x="2628851" y="3467883"/>
                <a:ext cx="310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3894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E38944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BDEB45-8704-0A9F-442D-BCFADFCE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851" y="3467883"/>
                <a:ext cx="310918" cy="276999"/>
              </a:xfrm>
              <a:prstGeom prst="rect">
                <a:avLst/>
              </a:prstGeom>
              <a:blipFill>
                <a:blip r:embed="rId5"/>
                <a:stretch>
                  <a:fillRect l="-15385" r="-384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8036626-418F-9F42-2CBE-062EB98C3A03}"/>
              </a:ext>
            </a:extLst>
          </p:cNvPr>
          <p:cNvSpPr txBox="1"/>
          <p:nvPr/>
        </p:nvSpPr>
        <p:spPr>
          <a:xfrm>
            <a:off x="801448" y="255656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J</a:t>
            </a:r>
            <a:r>
              <a:rPr lang="en-US" dirty="0"/>
              <a:t> = 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1E75D2-2290-76D4-3742-A44C17E185ED}"/>
              </a:ext>
            </a:extLst>
          </p:cNvPr>
          <p:cNvSpPr txBox="1"/>
          <p:nvPr/>
        </p:nvSpPr>
        <p:spPr>
          <a:xfrm>
            <a:off x="2726048" y="98888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J</a:t>
            </a:r>
            <a:r>
              <a:rPr lang="en-US" dirty="0"/>
              <a:t> =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78E6FB-F9C6-8065-BD36-B11D867D4A30}"/>
              </a:ext>
            </a:extLst>
          </p:cNvPr>
          <p:cNvCxnSpPr>
            <a:cxnSpLocks/>
          </p:cNvCxnSpPr>
          <p:nvPr/>
        </p:nvCxnSpPr>
        <p:spPr>
          <a:xfrm>
            <a:off x="1825606" y="2264842"/>
            <a:ext cx="72459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7F17E3-515C-4C9F-C4B6-7DA3D1524FBE}"/>
              </a:ext>
            </a:extLst>
          </p:cNvPr>
          <p:cNvSpPr txBox="1"/>
          <p:nvPr/>
        </p:nvSpPr>
        <p:spPr>
          <a:xfrm>
            <a:off x="4170263" y="94388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4-level atom + light fields</a:t>
            </a:r>
          </a:p>
        </p:txBody>
      </p:sp>
      <p:pic>
        <p:nvPicPr>
          <p:cNvPr id="37" name="Picture 36" descr="A diagram of a graph&#10;&#10;Description automatically generated">
            <a:extLst>
              <a:ext uri="{FF2B5EF4-FFF2-40B4-BE49-F238E27FC236}">
                <a16:creationId xmlns:a16="http://schemas.microsoft.com/office/drawing/2014/main" id="{46867124-13CD-135D-BB5F-A7E134B9A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645" y="7500"/>
            <a:ext cx="2085942" cy="942444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F7DBAE0-315C-F2AA-01B6-4F7C9D5374C1}"/>
              </a:ext>
            </a:extLst>
          </p:cNvPr>
          <p:cNvGrpSpPr/>
          <p:nvPr/>
        </p:nvGrpSpPr>
        <p:grpSpPr>
          <a:xfrm>
            <a:off x="3698256" y="1509235"/>
            <a:ext cx="3098585" cy="1726936"/>
            <a:chOff x="3698256" y="1735015"/>
            <a:chExt cx="3098585" cy="17269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C8A33C-0578-DD8C-BCA3-EAB1D26F0D11}"/>
                </a:ext>
              </a:extLst>
            </p:cNvPr>
            <p:cNvSpPr txBox="1"/>
            <p:nvPr/>
          </p:nvSpPr>
          <p:spPr>
            <a:xfrm>
              <a:off x="4160315" y="1735015"/>
              <a:ext cx="2432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Autler</a:t>
              </a:r>
              <a:r>
                <a:rPr lang="en-US" dirty="0"/>
                <a:t>-Townes splitting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E9931CD-5062-BD73-F9B5-D64ADDBC6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8256" y="2105489"/>
              <a:ext cx="3098585" cy="135646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28894D-30E2-FF56-0A96-29FFA2418FEE}"/>
              </a:ext>
            </a:extLst>
          </p:cNvPr>
          <p:cNvGrpSpPr/>
          <p:nvPr/>
        </p:nvGrpSpPr>
        <p:grpSpPr>
          <a:xfrm>
            <a:off x="3684937" y="3068757"/>
            <a:ext cx="3187998" cy="1464184"/>
            <a:chOff x="3684937" y="3294537"/>
            <a:chExt cx="3187998" cy="146418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F5DC09-E2F6-E67F-CD4D-1654FE06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4937" y="3294537"/>
              <a:ext cx="3187998" cy="12219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A595E3D-6C23-67E7-C0B1-B295B71688C6}"/>
                    </a:ext>
                  </a:extLst>
                </p:cNvPr>
                <p:cNvSpPr txBox="1"/>
                <p:nvPr/>
              </p:nvSpPr>
              <p:spPr>
                <a:xfrm>
                  <a:off x="4830251" y="4543277"/>
                  <a:ext cx="1275606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1400" dirty="0"/>
                    <a:t> (units of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sz="1400" dirty="0"/>
                    <a:t>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A595E3D-6C23-67E7-C0B1-B295B7168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251" y="4543277"/>
                  <a:ext cx="127560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5941" t="-21053" r="-7921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0500609-EFA4-59B3-426C-9764AEAA59E7}"/>
              </a:ext>
            </a:extLst>
          </p:cNvPr>
          <p:cNvSpPr txBox="1"/>
          <p:nvPr/>
        </p:nvSpPr>
        <p:spPr>
          <a:xfrm>
            <a:off x="6949154" y="2981378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moving atoms</a:t>
            </a:r>
          </a:p>
          <a:p>
            <a:r>
              <a:rPr lang="en-US" dirty="0"/>
              <a:t>+ </a:t>
            </a:r>
            <a:r>
              <a:rPr lang="en-US" dirty="0" err="1"/>
              <a:t>Hanle</a:t>
            </a:r>
            <a:r>
              <a:rPr lang="en-US" dirty="0"/>
              <a:t> effect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94DA107-5181-1F0D-D2F4-80469D1E84D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763" t="39164" r="10894" b="6450"/>
          <a:stretch/>
        </p:blipFill>
        <p:spPr>
          <a:xfrm>
            <a:off x="7238000" y="3678515"/>
            <a:ext cx="1418638" cy="104464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4C1D2E81-E7A1-AD24-DEB3-DD35D9B8E4EB}"/>
              </a:ext>
            </a:extLst>
          </p:cNvPr>
          <p:cNvGrpSpPr/>
          <p:nvPr/>
        </p:nvGrpSpPr>
        <p:grpSpPr>
          <a:xfrm>
            <a:off x="6998225" y="1094087"/>
            <a:ext cx="2559799" cy="1846155"/>
            <a:chOff x="791413" y="2883392"/>
            <a:chExt cx="2559799" cy="184615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527FCB3-8458-7B39-8532-D7C90A1D2E28}"/>
                </a:ext>
              </a:extLst>
            </p:cNvPr>
            <p:cNvGrpSpPr/>
            <p:nvPr/>
          </p:nvGrpSpPr>
          <p:grpSpPr>
            <a:xfrm>
              <a:off x="791413" y="2883392"/>
              <a:ext cx="1808266" cy="1846155"/>
              <a:chOff x="9808475" y="2336077"/>
              <a:chExt cx="1808266" cy="1844604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41DEF7E5-1491-B24B-B43A-1F3BBE3AEAEF}"/>
                  </a:ext>
                </a:extLst>
              </p:cNvPr>
              <p:cNvCxnSpPr/>
              <p:nvPr/>
            </p:nvCxnSpPr>
            <p:spPr>
              <a:xfrm flipH="1">
                <a:off x="9808475" y="3491861"/>
                <a:ext cx="10507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D0002EA-F2CC-918C-84EE-4AA0FC4546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59175" y="2532357"/>
                <a:ext cx="1" cy="9695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A9EA3BA3-42D8-7D64-A752-179EDD44F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6296" y="3489039"/>
                <a:ext cx="485787" cy="574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AC2A99C-530A-C1C2-A9EB-9D3C40703CF9}"/>
                  </a:ext>
                </a:extLst>
              </p:cNvPr>
              <p:cNvSpPr txBox="1"/>
              <p:nvPr/>
            </p:nvSpPr>
            <p:spPr>
              <a:xfrm>
                <a:off x="11348971" y="3842411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x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AA2D6D3-976E-F455-F448-AC5B26AC329F}"/>
                  </a:ext>
                </a:extLst>
              </p:cNvPr>
              <p:cNvSpPr txBox="1"/>
              <p:nvPr/>
            </p:nvSpPr>
            <p:spPr>
              <a:xfrm>
                <a:off x="10853897" y="2336077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y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AEA7A21-90CA-6586-8228-CD7EB8469736}"/>
                  </a:ext>
                </a:extLst>
              </p:cNvPr>
              <p:cNvSpPr txBox="1"/>
              <p:nvPr/>
            </p:nvSpPr>
            <p:spPr>
              <a:xfrm>
                <a:off x="9808475" y="3482669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z</a:t>
                </a: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0C0244-E112-5C53-AA89-86F835278556}"/>
                </a:ext>
              </a:extLst>
            </p:cNvPr>
            <p:cNvCxnSpPr/>
            <p:nvPr/>
          </p:nvCxnSpPr>
          <p:spPr>
            <a:xfrm>
              <a:off x="1865307" y="3177928"/>
              <a:ext cx="0" cy="892936"/>
            </a:xfrm>
            <a:prstGeom prst="straightConnector1">
              <a:avLst/>
            </a:prstGeom>
            <a:ln>
              <a:solidFill>
                <a:srgbClr val="8C1515"/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671619C-692D-1431-16DE-380E260EF1DB}"/>
                    </a:ext>
                  </a:extLst>
                </p:cNvPr>
                <p:cNvSpPr txBox="1"/>
                <p:nvPr/>
              </p:nvSpPr>
              <p:spPr>
                <a:xfrm>
                  <a:off x="1623198" y="3219299"/>
                  <a:ext cx="177934" cy="2761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69" name="TextBox 1068">
                  <a:extLst>
                    <a:ext uri="{FF2B5EF4-FFF2-40B4-BE49-F238E27FC236}">
                      <a16:creationId xmlns:a16="http://schemas.microsoft.com/office/drawing/2014/main" id="{3E3D1BAA-63DD-24F8-4476-D26E741B20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3198" y="3219299"/>
                  <a:ext cx="177934" cy="276166"/>
                </a:xfrm>
                <a:prstGeom prst="rect">
                  <a:avLst/>
                </a:prstGeom>
                <a:blipFill>
                  <a:blip r:embed="rId11"/>
                  <a:stretch>
                    <a:fillRect l="-33333" r="-2000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266393D-80EA-7489-90BB-272E90640D0B}"/>
                </a:ext>
              </a:extLst>
            </p:cNvPr>
            <p:cNvSpPr txBox="1"/>
            <p:nvPr/>
          </p:nvSpPr>
          <p:spPr>
            <a:xfrm>
              <a:off x="1914275" y="3255064"/>
              <a:ext cx="143693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  <a:cs typeface="Arial" panose="020B0604020202020204" pitchFamily="34" charset="0"/>
                </a:rPr>
                <a:t>Laser polarization along y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6702E5-1A7C-F504-7D89-039F47FE3C28}"/>
              </a:ext>
            </a:extLst>
          </p:cNvPr>
          <p:cNvGrpSpPr/>
          <p:nvPr/>
        </p:nvGrpSpPr>
        <p:grpSpPr>
          <a:xfrm>
            <a:off x="7143110" y="2231706"/>
            <a:ext cx="892936" cy="359780"/>
            <a:chOff x="4346999" y="4140985"/>
            <a:chExt cx="892936" cy="359780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02117CF-BC39-9AA8-132B-E12C2BA67FE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93467" y="3694517"/>
              <a:ext cx="0" cy="892936"/>
            </a:xfrm>
            <a:prstGeom prst="straightConnector1">
              <a:avLst/>
            </a:prstGeom>
            <a:ln>
              <a:solidFill>
                <a:schemeClr val="accent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7C0081-C55A-1361-721D-95EA2E4679C4}"/>
                    </a:ext>
                  </a:extLst>
                </p:cNvPr>
                <p:cNvSpPr txBox="1"/>
                <p:nvPr/>
              </p:nvSpPr>
              <p:spPr>
                <a:xfrm>
                  <a:off x="4762448" y="4224599"/>
                  <a:ext cx="181845" cy="2761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2" name="TextBox 1081">
                  <a:extLst>
                    <a:ext uri="{FF2B5EF4-FFF2-40B4-BE49-F238E27FC236}">
                      <a16:creationId xmlns:a16="http://schemas.microsoft.com/office/drawing/2014/main" id="{A13331E5-D8E8-34EC-DD66-86058460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448" y="4224599"/>
                  <a:ext cx="181845" cy="276166"/>
                </a:xfrm>
                <a:prstGeom prst="rect">
                  <a:avLst/>
                </a:prstGeom>
                <a:blipFill>
                  <a:blip r:embed="rId12"/>
                  <a:stretch>
                    <a:fillRect l="-26667" r="-2666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43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396B631-3366-87A3-9120-2009772FE2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More frequencies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more dark lines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396B631-3366-87A3-9120-2009772FE2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03" t="-2564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pic>
        <p:nvPicPr>
          <p:cNvPr id="8" name="cropped_vertical, 1A, 0.7V 0.03A, 500LHz - 3 MHz 3s0008 17-06-03.tif.mp4" descr="cropped_vertical, 1A, 0.7V 0.03A, 500LHz - 3 MHz 3s0008 17-06-03.tif.mp4">
            <a:hlinkClick r:id="" action="ppaction://media"/>
            <a:extLst>
              <a:ext uri="{FF2B5EF4-FFF2-40B4-BE49-F238E27FC236}">
                <a16:creationId xmlns:a16="http://schemas.microsoft.com/office/drawing/2014/main" id="{F3079B1A-ED8F-04CC-AD29-7590D39B12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8776" y="1356607"/>
            <a:ext cx="4361022" cy="1430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08DC2E-AE48-4CDB-4F4F-86D9D35C2FC8}"/>
                  </a:ext>
                </a:extLst>
              </p:cNvPr>
              <p:cNvSpPr txBox="1"/>
              <p:nvPr/>
            </p:nvSpPr>
            <p:spPr>
              <a:xfrm>
                <a:off x="843306" y="929143"/>
                <a:ext cx="4318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Experiment: square wave AM + sweep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08DC2E-AE48-4CDB-4F4F-86D9D35C2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06" y="929143"/>
                <a:ext cx="4318939" cy="369332"/>
              </a:xfrm>
              <a:prstGeom prst="rect">
                <a:avLst/>
              </a:prstGeom>
              <a:blipFill>
                <a:blip r:embed="rId7"/>
                <a:stretch>
                  <a:fillRect l="-117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A03F2F7-4E6E-D41B-8E94-540E9CD441EF}"/>
              </a:ext>
            </a:extLst>
          </p:cNvPr>
          <p:cNvGrpSpPr/>
          <p:nvPr/>
        </p:nvGrpSpPr>
        <p:grpSpPr>
          <a:xfrm>
            <a:off x="6362734" y="143536"/>
            <a:ext cx="2758853" cy="1149108"/>
            <a:chOff x="1192812" y="2486814"/>
            <a:chExt cx="2758853" cy="114910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CDB141-A919-4FF3-F986-6A7C1FE49AA0}"/>
                </a:ext>
              </a:extLst>
            </p:cNvPr>
            <p:cNvGrpSpPr/>
            <p:nvPr/>
          </p:nvGrpSpPr>
          <p:grpSpPr>
            <a:xfrm>
              <a:off x="1192812" y="2488328"/>
              <a:ext cx="2758853" cy="1147594"/>
              <a:chOff x="1364797" y="3846647"/>
              <a:chExt cx="2758853" cy="114759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6C8E3E-FDD3-042C-4972-FD674AEEE0C2}"/>
                  </a:ext>
                </a:extLst>
              </p:cNvPr>
              <p:cNvSpPr txBox="1"/>
              <p:nvPr/>
            </p:nvSpPr>
            <p:spPr>
              <a:xfrm>
                <a:off x="3148353" y="4686464"/>
                <a:ext cx="975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Frequency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738B28-1CFC-247D-DC0B-DE8F31440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4797" y="4694926"/>
                <a:ext cx="2633625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53037AD-28F3-A688-AE4A-DD8008A6274F}"/>
                      </a:ext>
                    </a:extLst>
                  </p:cNvPr>
                  <p:cNvSpPr txBox="1"/>
                  <p:nvPr/>
                </p:nvSpPr>
                <p:spPr>
                  <a:xfrm>
                    <a:off x="2771813" y="3846647"/>
                    <a:ext cx="72827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sz="1400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B45B1335-BF8C-836F-1616-D20E84BF0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1813" y="3846647"/>
                    <a:ext cx="728276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085" r="-3390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6588A89-F8C2-4784-BAE0-A812CE8EB9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8264" y="3977233"/>
                <a:ext cx="0" cy="701067"/>
              </a:xfrm>
              <a:prstGeom prst="line">
                <a:avLst/>
              </a:prstGeom>
              <a:ln w="38100">
                <a:solidFill>
                  <a:srgbClr val="E38944">
                    <a:alpha val="21176"/>
                  </a:srgb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CC23116-9804-65F6-3845-FD4AE1956DD9}"/>
                  </a:ext>
                </a:extLst>
              </p:cNvPr>
              <p:cNvGrpSpPr/>
              <p:nvPr/>
            </p:nvGrpSpPr>
            <p:grpSpPr>
              <a:xfrm>
                <a:off x="2825487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DE0299A-0F00-55CA-0BD2-F1B48306F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ABD4F7B-6AD9-9743-64E6-18CC1D4C6F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B6C6658-8873-0720-06BE-DFD86A4B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1FCAF5-A454-7F5B-42BE-BEA105388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F90513D-102A-ADEE-971B-FB23DD13BA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48546C3-6B26-B4BC-0624-07C7B7D69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9D7C6DE-3507-50EA-29B5-CE2BE7908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8F1D70-B020-1CE1-CC5C-B6D6D47A5695}"/>
                  </a:ext>
                </a:extLst>
              </p:cNvPr>
              <p:cNvGrpSpPr/>
              <p:nvPr/>
            </p:nvGrpSpPr>
            <p:grpSpPr>
              <a:xfrm flipH="1">
                <a:off x="1590352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0A37C61-4A92-5AE1-C5A3-5C4D5032A1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1E43D31-1F12-E865-1A47-A31EA058A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DD3B6299-F0A8-483C-C8DE-DF9E13A12D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FE8D8A-49D3-1849-FB06-52E0390BE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EA10F05-9B8A-E244-FE2D-779CD1EAA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1DD8610-E020-A43E-979C-EE21A6A07F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7751991-DF6E-E63D-6FF7-C20AB31271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>
                      <a:alpha val="21176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368E55-2E06-BB40-261A-423BFDD173A8}"/>
                    </a:ext>
                  </a:extLst>
                </p:cNvPr>
                <p:cNvSpPr txBox="1"/>
                <p:nvPr/>
              </p:nvSpPr>
              <p:spPr>
                <a:xfrm>
                  <a:off x="1711440" y="2486814"/>
                  <a:ext cx="72827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64" name="TextBox 1063">
                  <a:extLst>
                    <a:ext uri="{FF2B5EF4-FFF2-40B4-BE49-F238E27FC236}">
                      <a16:creationId xmlns:a16="http://schemas.microsoft.com/office/drawing/2014/main" id="{25B1FA94-9840-B789-C2B7-388F15302C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1440" y="2486814"/>
                  <a:ext cx="72827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5172" r="-5172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86A717-D489-98F5-784C-AB726032F011}"/>
              </a:ext>
            </a:extLst>
          </p:cNvPr>
          <p:cNvGrpSpPr/>
          <p:nvPr/>
        </p:nvGrpSpPr>
        <p:grpSpPr>
          <a:xfrm>
            <a:off x="5999254" y="123257"/>
            <a:ext cx="3122333" cy="1175044"/>
            <a:chOff x="827919" y="1018596"/>
            <a:chExt cx="3122333" cy="117504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7DAAF4-7490-1138-FC2D-4EFFF40657BF}"/>
                </a:ext>
              </a:extLst>
            </p:cNvPr>
            <p:cNvGrpSpPr/>
            <p:nvPr/>
          </p:nvGrpSpPr>
          <p:grpSpPr>
            <a:xfrm>
              <a:off x="1191399" y="1176632"/>
              <a:ext cx="2758853" cy="1017008"/>
              <a:chOff x="1364797" y="3977233"/>
              <a:chExt cx="2758853" cy="101700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423439-3208-DC05-B7E1-9A5864B42AE8}"/>
                  </a:ext>
                </a:extLst>
              </p:cNvPr>
              <p:cNvSpPr txBox="1"/>
              <p:nvPr/>
            </p:nvSpPr>
            <p:spPr>
              <a:xfrm>
                <a:off x="3148353" y="4686464"/>
                <a:ext cx="975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Frequency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11E99F8-F5B0-E3FF-EE33-6D8936670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4797" y="4694926"/>
                <a:ext cx="2633625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CDE3B38-EF0C-9011-52EB-E447AE2B2138}"/>
                      </a:ext>
                    </a:extLst>
                  </p:cNvPr>
                  <p:cNvSpPr txBox="1"/>
                  <p:nvPr/>
                </p:nvSpPr>
                <p:spPr>
                  <a:xfrm>
                    <a:off x="3244991" y="4024365"/>
                    <a:ext cx="8260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oMath>
                    </a14:m>
                    <a:r>
                      <a:rPr lang="en-US" sz="1400" dirty="0"/>
                      <a:t> n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B2F2D0A-7D81-2559-BB6E-460466385B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4991" y="4024365"/>
                    <a:ext cx="826060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45" t="-22222" r="-4545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A12CBEA-1121-843B-B7B2-FB625A2FB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8264" y="3977233"/>
                <a:ext cx="0" cy="701067"/>
              </a:xfrm>
              <a:prstGeom prst="line">
                <a:avLst/>
              </a:prstGeom>
              <a:ln w="38100">
                <a:solidFill>
                  <a:srgbClr val="E38944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F85BC5B-DA71-A0DD-122D-056A155E8AB3}"/>
                  </a:ext>
                </a:extLst>
              </p:cNvPr>
              <p:cNvGrpSpPr/>
              <p:nvPr/>
            </p:nvGrpSpPr>
            <p:grpSpPr>
              <a:xfrm>
                <a:off x="2825487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2A1A649-E648-1292-7FA0-8EBE099BF8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CCDF1B8-A806-56D9-599D-46560499E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6B85421-2897-4F37-BCB9-721D0F071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2D0224C-148E-C4D2-81C2-C855D337B9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FFB7DF4-AFB9-4F76-3D86-F9F39771CF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A69A3ECC-E3AD-436F-75D6-D910E866F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5C8C13E-F7B8-623B-46A7-C16918A69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EC6E3F0-D5F6-3FA0-65A9-3EB37F37FFF1}"/>
                  </a:ext>
                </a:extLst>
              </p:cNvPr>
              <p:cNvGrpSpPr/>
              <p:nvPr/>
            </p:nvGrpSpPr>
            <p:grpSpPr>
              <a:xfrm flipH="1">
                <a:off x="1590352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B4D7D3A-2C3D-954D-4A6D-07612AB059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B03FADB-2D9C-575B-B832-CC885082F4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14DE0B4-8B52-E35C-1F7F-3FC7F59946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00950AEE-0B28-C17A-1B23-6D90B8FCB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94DDF85-8A10-8FDF-3F0A-BD1453D7C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8D382ABC-195B-1B9A-DD9D-2D173FEAEF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ABAF20E-EA44-CA9E-454B-DF95CCA0A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C52860-8362-288E-AC62-3DD5AD81B48B}"/>
                </a:ext>
              </a:extLst>
            </p:cNvPr>
            <p:cNvSpPr txBox="1"/>
            <p:nvPr/>
          </p:nvSpPr>
          <p:spPr>
            <a:xfrm>
              <a:off x="827919" y="1018596"/>
              <a:ext cx="1415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Square wave AM (10% duty)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2A53D2C-6720-517D-47B7-D7EB65709C35}"/>
              </a:ext>
            </a:extLst>
          </p:cNvPr>
          <p:cNvSpPr txBox="1"/>
          <p:nvPr/>
        </p:nvSpPr>
        <p:spPr>
          <a:xfrm>
            <a:off x="5627118" y="1510467"/>
            <a:ext cx="3369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pair of laser fields (sidebands) can produce a dark resonance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4D6234-7957-39C1-C8C7-985D3892BB65}"/>
                  </a:ext>
                </a:extLst>
              </p:cNvPr>
              <p:cNvSpPr txBox="1"/>
              <p:nvPr/>
            </p:nvSpPr>
            <p:spPr>
              <a:xfrm>
                <a:off x="843306" y="3266455"/>
                <a:ext cx="68228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Frequency difference between two fields = integer (n)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4D6234-7957-39C1-C8C7-985D3892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06" y="3266455"/>
                <a:ext cx="6822895" cy="369332"/>
              </a:xfrm>
              <a:prstGeom prst="rect">
                <a:avLst/>
              </a:prstGeom>
              <a:blipFill>
                <a:blip r:embed="rId11"/>
                <a:stretch>
                  <a:fillRect l="-55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F15452-BF4B-6A07-3FBD-9CA7EEC91B9B}"/>
              </a:ext>
            </a:extLst>
          </p:cNvPr>
          <p:cNvCxnSpPr>
            <a:cxnSpLocks/>
          </p:cNvCxnSpPr>
          <p:nvPr/>
        </p:nvCxnSpPr>
        <p:spPr>
          <a:xfrm>
            <a:off x="7621392" y="645655"/>
            <a:ext cx="2413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EA64556-37B3-6650-3A4C-CE5AD84A7A2C}"/>
                  </a:ext>
                </a:extLst>
              </p:cNvPr>
              <p:cNvSpPr txBox="1"/>
              <p:nvPr/>
            </p:nvSpPr>
            <p:spPr>
              <a:xfrm>
                <a:off x="7627170" y="425683"/>
                <a:ext cx="36298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EA64556-37B3-6650-3A4C-CE5AD84A7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170" y="425683"/>
                <a:ext cx="362983" cy="184666"/>
              </a:xfrm>
              <a:prstGeom prst="rect">
                <a:avLst/>
              </a:prstGeom>
              <a:blipFill>
                <a:blip r:embed="rId12"/>
                <a:stretch>
                  <a:fillRect l="-10000" r="-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DF1D953B-16DD-0CED-5A37-5E6E582D9EFF}"/>
              </a:ext>
            </a:extLst>
          </p:cNvPr>
          <p:cNvGrpSpPr/>
          <p:nvPr/>
        </p:nvGrpSpPr>
        <p:grpSpPr>
          <a:xfrm>
            <a:off x="449735" y="1356607"/>
            <a:ext cx="4860063" cy="1916847"/>
            <a:chOff x="449735" y="1356607"/>
            <a:chExt cx="4860063" cy="191684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F6AECCA-9614-E6EE-D9E0-6CB6FAE84CB4}"/>
                </a:ext>
              </a:extLst>
            </p:cNvPr>
            <p:cNvCxnSpPr/>
            <p:nvPr/>
          </p:nvCxnSpPr>
          <p:spPr>
            <a:xfrm>
              <a:off x="948776" y="2895967"/>
              <a:ext cx="436102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B5CB58C-DA49-5BCC-0AA6-082C14DB4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67" y="1356607"/>
              <a:ext cx="0" cy="14309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E1A7CFF-A598-951C-AE53-C1E9AF2F1FB1}"/>
                </a:ext>
              </a:extLst>
            </p:cNvPr>
            <p:cNvSpPr txBox="1"/>
            <p:nvPr/>
          </p:nvSpPr>
          <p:spPr>
            <a:xfrm rot="16200000">
              <a:off x="212650" y="1857726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 mm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0DB1D2-E315-79CB-76FB-EAD7A329A694}"/>
                </a:ext>
              </a:extLst>
            </p:cNvPr>
            <p:cNvSpPr txBox="1"/>
            <p:nvPr/>
          </p:nvSpPr>
          <p:spPr>
            <a:xfrm>
              <a:off x="2707536" y="2904122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30 mm</a:t>
              </a: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B815EC-1A2F-9D56-0A1A-1A1B4F621E83}"/>
              </a:ext>
            </a:extLst>
          </p:cNvPr>
          <p:cNvCxnSpPr>
            <a:cxnSpLocks/>
          </p:cNvCxnSpPr>
          <p:nvPr/>
        </p:nvCxnSpPr>
        <p:spPr>
          <a:xfrm>
            <a:off x="7037628" y="858486"/>
            <a:ext cx="6285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510220B-793A-604D-C1C7-03F11DBAC288}"/>
                  </a:ext>
                </a:extLst>
              </p:cNvPr>
              <p:cNvSpPr txBox="1"/>
              <p:nvPr/>
            </p:nvSpPr>
            <p:spPr>
              <a:xfrm>
                <a:off x="7124050" y="647317"/>
                <a:ext cx="4479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510220B-793A-604D-C1C7-03F11DBAC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050" y="647317"/>
                <a:ext cx="447943" cy="184666"/>
              </a:xfrm>
              <a:prstGeom prst="rect">
                <a:avLst/>
              </a:prstGeom>
              <a:blipFill>
                <a:blip r:embed="rId13"/>
                <a:stretch>
                  <a:fillRect l="-8333" r="-27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715887-37D0-4B07-2905-B9DE8658D71E}"/>
                  </a:ext>
                </a:extLst>
              </p:cNvPr>
              <p:cNvSpPr txBox="1"/>
              <p:nvPr/>
            </p:nvSpPr>
            <p:spPr>
              <a:xfrm>
                <a:off x="823915" y="3694964"/>
                <a:ext cx="68228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Dark resonance 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715887-37D0-4B07-2905-B9DE8658D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15" y="3694964"/>
                <a:ext cx="6822895" cy="369332"/>
              </a:xfrm>
              <a:prstGeom prst="rect">
                <a:avLst/>
              </a:prstGeom>
              <a:blipFill>
                <a:blip r:embed="rId14"/>
                <a:stretch>
                  <a:fillRect l="-558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365F4BF8-38FC-40E2-D090-30CDCA2DB10E}"/>
              </a:ext>
            </a:extLst>
          </p:cNvPr>
          <p:cNvGrpSpPr/>
          <p:nvPr/>
        </p:nvGrpSpPr>
        <p:grpSpPr>
          <a:xfrm>
            <a:off x="7156601" y="3151514"/>
            <a:ext cx="1872743" cy="1456039"/>
            <a:chOff x="1289591" y="2808501"/>
            <a:chExt cx="2596426" cy="201869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2D31112-A140-23AE-50DE-E757588A6490}"/>
                </a:ext>
              </a:extLst>
            </p:cNvPr>
            <p:cNvCxnSpPr>
              <a:cxnSpLocks/>
            </p:cNvCxnSpPr>
            <p:nvPr/>
          </p:nvCxnSpPr>
          <p:spPr>
            <a:xfrm>
              <a:off x="2204659" y="4820389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8E96837-E773-991D-579D-F27E2B24E3EA}"/>
                </a:ext>
              </a:extLst>
            </p:cNvPr>
            <p:cNvCxnSpPr>
              <a:cxnSpLocks/>
            </p:cNvCxnSpPr>
            <p:nvPr/>
          </p:nvCxnSpPr>
          <p:spPr>
            <a:xfrm>
              <a:off x="1289591" y="3664394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24B5EB-4D62-DD31-1CF2-4E60B0E76C2A}"/>
                </a:ext>
              </a:extLst>
            </p:cNvPr>
            <p:cNvCxnSpPr>
              <a:cxnSpLocks/>
            </p:cNvCxnSpPr>
            <p:nvPr/>
          </p:nvCxnSpPr>
          <p:spPr>
            <a:xfrm>
              <a:off x="3155083" y="2808501"/>
              <a:ext cx="73093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9B5B12E-9DB7-374E-CF39-F8F81B82DF90}"/>
                </a:ext>
              </a:extLst>
            </p:cNvPr>
            <p:cNvCxnSpPr>
              <a:cxnSpLocks/>
            </p:cNvCxnSpPr>
            <p:nvPr/>
          </p:nvCxnSpPr>
          <p:spPr>
            <a:xfrm>
              <a:off x="2254303" y="3249497"/>
              <a:ext cx="73093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394B6EF-6554-22EE-DC5F-942B3FD57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235" y="2808501"/>
              <a:ext cx="991036" cy="2018695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E7F4168-6C87-EFF2-CAAB-9AC3D30E6A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9214" y="3680785"/>
              <a:ext cx="1008670" cy="1113077"/>
            </a:xfrm>
            <a:prstGeom prst="straightConnector1">
              <a:avLst/>
            </a:prstGeom>
            <a:ln w="38100">
              <a:solidFill>
                <a:srgbClr val="E389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B9A106B-40A4-C03F-4DD9-0710E3FBF8A5}"/>
                  </a:ext>
                </a:extLst>
              </p:cNvPr>
              <p:cNvSpPr txBox="1"/>
              <p:nvPr/>
            </p:nvSpPr>
            <p:spPr>
              <a:xfrm>
                <a:off x="2097234" y="4214357"/>
                <a:ext cx="4632550" cy="435247"/>
              </a:xfrm>
              <a:prstGeom prst="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B9A106B-40A4-C03F-4DD9-0710E3FBF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234" y="4214357"/>
                <a:ext cx="4632550" cy="435247"/>
              </a:xfrm>
              <a:prstGeom prst="rect">
                <a:avLst/>
              </a:prstGeom>
              <a:blipFill>
                <a:blip r:embed="rId15"/>
                <a:stretch>
                  <a:fillRect l="-2192" t="-27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0130C8CA-F12E-01DE-72F7-D6E90DCAC3BE}"/>
              </a:ext>
            </a:extLst>
          </p:cNvPr>
          <p:cNvSpPr txBox="1"/>
          <p:nvPr/>
        </p:nvSpPr>
        <p:spPr>
          <a:xfrm>
            <a:off x="532606" y="4806394"/>
            <a:ext cx="3018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</a:t>
            </a:r>
            <a:r>
              <a:rPr lang="en-US" sz="1200" dirty="0" err="1"/>
              <a:t>Hongquan</a:t>
            </a:r>
            <a:r>
              <a:rPr lang="en-US" sz="1200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96827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5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  <p:bldP spid="70" grpId="0"/>
      <p:bldP spid="73" grpId="0"/>
      <p:bldP spid="76" grpId="0"/>
      <p:bldP spid="87" grpId="0"/>
      <p:bldP spid="94" grpId="0"/>
      <p:bldP spid="1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6D5C13-DC12-9B97-4AA7-5A8517A4E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58" y="298958"/>
            <a:ext cx="2964943" cy="1441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49F365-FFB5-62D2-1498-54C793979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86" y="1872602"/>
            <a:ext cx="2977215" cy="1335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C5BF5-BC4E-A6A5-DCB5-285BAABC8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86" y="3350522"/>
            <a:ext cx="2960264" cy="13350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85C260-4094-8BEA-661E-E0DE6A487329}"/>
              </a:ext>
            </a:extLst>
          </p:cNvPr>
          <p:cNvSpPr txBox="1"/>
          <p:nvPr/>
        </p:nvSpPr>
        <p:spPr>
          <a:xfrm>
            <a:off x="711709" y="27489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77B4"/>
                </a:solidFill>
              </a:rPr>
              <a:t>1 MHz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9C39AC-3033-13A3-38E9-75D6F12219A0}"/>
              </a:ext>
            </a:extLst>
          </p:cNvPr>
          <p:cNvSpPr txBox="1"/>
          <p:nvPr/>
        </p:nvSpPr>
        <p:spPr>
          <a:xfrm>
            <a:off x="733686" y="187260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851B"/>
                </a:solidFill>
              </a:rPr>
              <a:t>2 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5010EB-48F9-52B8-C190-507CBDE538F4}"/>
              </a:ext>
            </a:extLst>
          </p:cNvPr>
          <p:cNvSpPr txBox="1"/>
          <p:nvPr/>
        </p:nvSpPr>
        <p:spPr>
          <a:xfrm>
            <a:off x="711708" y="33612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0A230"/>
                </a:solidFill>
              </a:rPr>
              <a:t>4 MHz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54FA06-5DEF-ABC3-AA74-B021D4AF2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849" y="447191"/>
            <a:ext cx="4945241" cy="22831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82088C-5FB3-F10A-23AB-306344662729}"/>
              </a:ext>
            </a:extLst>
          </p:cNvPr>
          <p:cNvSpPr txBox="1"/>
          <p:nvPr/>
        </p:nvSpPr>
        <p:spPr>
          <a:xfrm>
            <a:off x="4841101" y="186254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</a:t>
            </a:r>
            <a:r>
              <a:rPr lang="en-US" baseline="-25000" dirty="0" err="1"/>
              <a:t>z</a:t>
            </a:r>
            <a:r>
              <a:rPr lang="en-US" dirty="0"/>
              <a:t> =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4663FE-637B-E461-4B15-D201C3CB0EF0}"/>
              </a:ext>
            </a:extLst>
          </p:cNvPr>
          <p:cNvGrpSpPr/>
          <p:nvPr/>
        </p:nvGrpSpPr>
        <p:grpSpPr>
          <a:xfrm>
            <a:off x="6062690" y="1500343"/>
            <a:ext cx="2030714" cy="494547"/>
            <a:chOff x="6178601" y="1912471"/>
            <a:chExt cx="2030714" cy="4945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A1571F-5A84-24A4-6CD5-8BD07EF16CE5}"/>
                </a:ext>
              </a:extLst>
            </p:cNvPr>
            <p:cNvSpPr txBox="1"/>
            <p:nvPr/>
          </p:nvSpPr>
          <p:spPr>
            <a:xfrm>
              <a:off x="6178601" y="191247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0A230"/>
                  </a:solidFill>
                </a:rPr>
                <a:t>2 MHz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0A962B-D46C-2A1B-0927-11C4B390F7EC}"/>
                </a:ext>
              </a:extLst>
            </p:cNvPr>
            <p:cNvSpPr txBox="1"/>
            <p:nvPr/>
          </p:nvSpPr>
          <p:spPr>
            <a:xfrm>
              <a:off x="7445964" y="203768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0A230"/>
                  </a:solidFill>
                </a:rPr>
                <a:t>4 MHz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BE2A1D-49BD-572B-10C3-4C2523A04563}"/>
                  </a:ext>
                </a:extLst>
              </p:cNvPr>
              <p:cNvSpPr txBox="1"/>
              <p:nvPr/>
            </p:nvSpPr>
            <p:spPr>
              <a:xfrm>
                <a:off x="4415508" y="110086"/>
                <a:ext cx="3294363" cy="369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Dark lines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BE2A1D-49BD-572B-10C3-4C2523A0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508" y="110086"/>
                <a:ext cx="3294363" cy="369140"/>
              </a:xfrm>
              <a:prstGeom prst="rect">
                <a:avLst/>
              </a:prstGeom>
              <a:blipFill>
                <a:blip r:embed="rId7"/>
                <a:stretch>
                  <a:fillRect l="-421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B68FD10-A768-2F5F-F9BE-C0613B40CE15}"/>
              </a:ext>
            </a:extLst>
          </p:cNvPr>
          <p:cNvGrpSpPr/>
          <p:nvPr/>
        </p:nvGrpSpPr>
        <p:grpSpPr>
          <a:xfrm>
            <a:off x="6330053" y="1315677"/>
            <a:ext cx="2008944" cy="483909"/>
            <a:chOff x="6445964" y="1727805"/>
            <a:chExt cx="2008944" cy="48390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B93EC-45EA-66B6-DB86-DF7A0296B171}"/>
                </a:ext>
              </a:extLst>
            </p:cNvPr>
            <p:cNvGrpSpPr/>
            <p:nvPr/>
          </p:nvGrpSpPr>
          <p:grpSpPr>
            <a:xfrm>
              <a:off x="6445964" y="1727805"/>
              <a:ext cx="1484208" cy="436429"/>
              <a:chOff x="6445964" y="1975079"/>
              <a:chExt cx="1484208" cy="43642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9F891A-B178-28DD-A8B7-1AD5D66D7630}"/>
                  </a:ext>
                </a:extLst>
              </p:cNvPr>
              <p:cNvSpPr txBox="1"/>
              <p:nvPr/>
            </p:nvSpPr>
            <p:spPr>
              <a:xfrm>
                <a:off x="6445964" y="1975079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E851B"/>
                    </a:solidFill>
                  </a:rPr>
                  <a:t>2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00EB9E-62A0-E62E-0697-4197A65C9327}"/>
                  </a:ext>
                </a:extLst>
              </p:cNvPr>
              <p:cNvSpPr txBox="1"/>
              <p:nvPr/>
            </p:nvSpPr>
            <p:spPr>
              <a:xfrm>
                <a:off x="7630090" y="204217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E851B"/>
                    </a:solidFill>
                  </a:rPr>
                  <a:t>4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1D1454-DBD9-9686-294B-EF9DC81FBC9B}"/>
                </a:ext>
              </a:extLst>
            </p:cNvPr>
            <p:cNvSpPr txBox="1"/>
            <p:nvPr/>
          </p:nvSpPr>
          <p:spPr>
            <a:xfrm>
              <a:off x="7098149" y="17375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E851B"/>
                  </a:solidFill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C9BC15-2371-0676-4051-6F7601B2BB60}"/>
                </a:ext>
              </a:extLst>
            </p:cNvPr>
            <p:cNvSpPr txBox="1"/>
            <p:nvPr/>
          </p:nvSpPr>
          <p:spPr>
            <a:xfrm>
              <a:off x="8154826" y="184238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E851B"/>
                  </a:solidFill>
                </a:rPr>
                <a:t>5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21CB4C-5B24-D8DC-8DD3-232943D69806}"/>
              </a:ext>
            </a:extLst>
          </p:cNvPr>
          <p:cNvGrpSpPr/>
          <p:nvPr/>
        </p:nvGrpSpPr>
        <p:grpSpPr>
          <a:xfrm>
            <a:off x="5863761" y="649652"/>
            <a:ext cx="2445116" cy="735965"/>
            <a:chOff x="5979672" y="1061780"/>
            <a:chExt cx="2445116" cy="73596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363DFCE-9C21-C980-D6C2-CCA20242B9F5}"/>
                </a:ext>
              </a:extLst>
            </p:cNvPr>
            <p:cNvGrpSpPr/>
            <p:nvPr/>
          </p:nvGrpSpPr>
          <p:grpSpPr>
            <a:xfrm>
              <a:off x="6441492" y="1195235"/>
              <a:ext cx="1983296" cy="602510"/>
              <a:chOff x="6445964" y="1776251"/>
              <a:chExt cx="1983296" cy="60251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53FCC88-44A3-6D81-32DE-1D961926792F}"/>
                  </a:ext>
                </a:extLst>
              </p:cNvPr>
              <p:cNvGrpSpPr/>
              <p:nvPr/>
            </p:nvGrpSpPr>
            <p:grpSpPr>
              <a:xfrm>
                <a:off x="6445964" y="1776251"/>
                <a:ext cx="1470592" cy="494870"/>
                <a:chOff x="6445964" y="2023525"/>
                <a:chExt cx="1470592" cy="49487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638D6D-743F-4469-0066-A7DCA67C07A5}"/>
                    </a:ext>
                  </a:extLst>
                </p:cNvPr>
                <p:cNvSpPr txBox="1"/>
                <p:nvPr/>
              </p:nvSpPr>
              <p:spPr>
                <a:xfrm>
                  <a:off x="6445964" y="2023525"/>
                  <a:ext cx="3097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1F77B4"/>
                      </a:solidFill>
                    </a:rPr>
                    <a:t>2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335D989-D356-2F9D-62D1-1E81FCBF1F18}"/>
                    </a:ext>
                  </a:extLst>
                </p:cNvPr>
                <p:cNvSpPr txBox="1"/>
                <p:nvPr/>
              </p:nvSpPr>
              <p:spPr>
                <a:xfrm>
                  <a:off x="7642122" y="2210618"/>
                  <a:ext cx="2744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1F77B4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E150A2-9614-D6E8-2B48-42E965CF5B93}"/>
                  </a:ext>
                </a:extLst>
              </p:cNvPr>
              <p:cNvSpPr txBox="1"/>
              <p:nvPr/>
            </p:nvSpPr>
            <p:spPr>
              <a:xfrm>
                <a:off x="7098149" y="1857861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1F77B4"/>
                    </a:solidFill>
                  </a:rPr>
                  <a:t>3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6715B7-BF10-B233-7A4F-A620890AB5B4}"/>
                  </a:ext>
                </a:extLst>
              </p:cNvPr>
              <p:cNvSpPr txBox="1"/>
              <p:nvPr/>
            </p:nvSpPr>
            <p:spPr>
              <a:xfrm>
                <a:off x="8154826" y="2070984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1F77B4"/>
                    </a:solidFill>
                  </a:rPr>
                  <a:t>5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33CDDB-EE40-3233-0AC2-8FD8B1A866C2}"/>
                </a:ext>
              </a:extLst>
            </p:cNvPr>
            <p:cNvSpPr txBox="1"/>
            <p:nvPr/>
          </p:nvSpPr>
          <p:spPr>
            <a:xfrm>
              <a:off x="7837826" y="1440446"/>
              <a:ext cx="409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F77B4"/>
                  </a:solidFill>
                </a:rPr>
                <a:t>4.5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5ED93D-8FDA-36D9-BA64-D74B6BFA1248}"/>
                </a:ext>
              </a:extLst>
            </p:cNvPr>
            <p:cNvSpPr txBox="1"/>
            <p:nvPr/>
          </p:nvSpPr>
          <p:spPr>
            <a:xfrm>
              <a:off x="7328466" y="1329243"/>
              <a:ext cx="409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F77B4"/>
                  </a:solidFill>
                </a:rPr>
                <a:t>3.5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C60E95-19E0-1CB1-0934-354FF6540953}"/>
                </a:ext>
              </a:extLst>
            </p:cNvPr>
            <p:cNvSpPr txBox="1"/>
            <p:nvPr/>
          </p:nvSpPr>
          <p:spPr>
            <a:xfrm>
              <a:off x="6699583" y="1143446"/>
              <a:ext cx="409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F77B4"/>
                  </a:solidFill>
                </a:rPr>
                <a:t>2.5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114D93-C3D1-2E0D-0C9F-F794BAFF4A6F}"/>
                </a:ext>
              </a:extLst>
            </p:cNvPr>
            <p:cNvSpPr txBox="1"/>
            <p:nvPr/>
          </p:nvSpPr>
          <p:spPr>
            <a:xfrm>
              <a:off x="5979672" y="1061780"/>
              <a:ext cx="409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F77B4"/>
                  </a:solidFill>
                </a:rPr>
                <a:t>1.5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D698ECA-3EF9-2BBE-8699-A976FE2CFAF7}"/>
              </a:ext>
            </a:extLst>
          </p:cNvPr>
          <p:cNvGrpSpPr/>
          <p:nvPr/>
        </p:nvGrpSpPr>
        <p:grpSpPr>
          <a:xfrm>
            <a:off x="3774978" y="2520232"/>
            <a:ext cx="5272363" cy="2486812"/>
            <a:chOff x="3774978" y="2558871"/>
            <a:chExt cx="5272363" cy="248681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750D2E0-045E-EA70-EA51-4A64D368FFE9}"/>
                </a:ext>
              </a:extLst>
            </p:cNvPr>
            <p:cNvSpPr/>
            <p:nvPr/>
          </p:nvSpPr>
          <p:spPr>
            <a:xfrm>
              <a:off x="6062690" y="2558871"/>
              <a:ext cx="915076" cy="248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84AC77E-5BE1-D794-4570-E131E80DC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1193" y="2627289"/>
              <a:ext cx="5196148" cy="24183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6B93891-2941-06BE-5E9A-902933DCF991}"/>
                    </a:ext>
                  </a:extLst>
                </p:cNvPr>
                <p:cNvSpPr txBox="1"/>
                <p:nvPr/>
              </p:nvSpPr>
              <p:spPr>
                <a:xfrm rot="16200000">
                  <a:off x="3019707" y="3485592"/>
                  <a:ext cx="178754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a14:m>
                  <a:r>
                    <a:rPr lang="en-US" dirty="0"/>
                    <a:t> (units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6B93891-2941-06BE-5E9A-902933DCF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019707" y="3485592"/>
                  <a:ext cx="178754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6087" t="-7092" r="-47826" b="-49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BA9149-A513-9750-7075-A2A1EED40515}"/>
                  </a:ext>
                </a:extLst>
              </p:cNvPr>
              <p:cNvSpPr txBox="1"/>
              <p:nvPr/>
            </p:nvSpPr>
            <p:spPr>
              <a:xfrm>
                <a:off x="4466998" y="2690381"/>
                <a:ext cx="2745557" cy="646331"/>
              </a:xfrm>
              <a:prstGeom prst="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0.05 mm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10 </a:t>
                </a:r>
                <a:r>
                  <a:rPr lang="en-US" dirty="0" err="1">
                    <a:solidFill>
                      <a:schemeClr val="tx1"/>
                    </a:solidFill>
                  </a:rPr>
                  <a:t>mG</a:t>
                </a:r>
                <a:r>
                  <a:rPr lang="en-US" dirty="0">
                    <a:solidFill>
                      <a:schemeClr val="tx1"/>
                    </a:solidFill>
                  </a:rPr>
                  <a:t> (1%)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1 </a:t>
                </a:r>
                <a:r>
                  <a:rPr lang="en-US" dirty="0" err="1">
                    <a:solidFill>
                      <a:schemeClr val="tx1"/>
                    </a:solidFill>
                  </a:rPr>
                  <a:t>mG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BA9149-A513-9750-7075-A2A1EED40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998" y="2690381"/>
                <a:ext cx="2745557" cy="646331"/>
              </a:xfrm>
              <a:prstGeom prst="rect">
                <a:avLst/>
              </a:prstGeom>
              <a:blipFill>
                <a:blip r:embed="rId10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F8AE1DB-A4FE-1326-4306-CB400B37AC6B}"/>
                  </a:ext>
                </a:extLst>
              </p:cNvPr>
              <p:cNvSpPr/>
              <p:nvPr/>
            </p:nvSpPr>
            <p:spPr>
              <a:xfrm>
                <a:off x="1736101" y="2280062"/>
                <a:ext cx="6209999" cy="2479394"/>
              </a:xfrm>
              <a:prstGeom prst="rect">
                <a:avLst/>
              </a:prstGeom>
              <a:solidFill>
                <a:srgbClr val="4575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1D model: scalar magnetometer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 to explain:</a:t>
                </a:r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Non-zero intensity at minimum</a:t>
                </a:r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Missing peaks near minimum</a:t>
                </a: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F8AE1DB-A4FE-1326-4306-CB400B37A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101" y="2280062"/>
                <a:ext cx="6209999" cy="24793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B3ADDF8-4B0F-7A8D-42D5-9AD57910BEE9}"/>
              </a:ext>
            </a:extLst>
          </p:cNvPr>
          <p:cNvSpPr txBox="1"/>
          <p:nvPr/>
        </p:nvSpPr>
        <p:spPr>
          <a:xfrm>
            <a:off x="532606" y="4806394"/>
            <a:ext cx="3018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</a:t>
            </a:r>
            <a:r>
              <a:rPr lang="en-US" sz="1200" dirty="0" err="1"/>
              <a:t>Hongquan</a:t>
            </a:r>
            <a:r>
              <a:rPr lang="en-US" sz="1200" dirty="0"/>
              <a:t> Li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F3EB61-3525-4052-5306-68937A979AEC}"/>
              </a:ext>
            </a:extLst>
          </p:cNvPr>
          <p:cNvCxnSpPr>
            <a:cxnSpLocks/>
          </p:cNvCxnSpPr>
          <p:nvPr/>
        </p:nvCxnSpPr>
        <p:spPr>
          <a:xfrm>
            <a:off x="1357745" y="1277977"/>
            <a:ext cx="219328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52" grpId="0" animBg="1"/>
      <p:bldP spid="59" grpId="0" animBg="1"/>
      <p:bldP spid="5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major sources of background B-fields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64F78B-14BB-7948-3642-FA97A4DAE80A}"/>
              </a:ext>
            </a:extLst>
          </p:cNvPr>
          <p:cNvGrpSpPr/>
          <p:nvPr/>
        </p:nvGrpSpPr>
        <p:grpSpPr>
          <a:xfrm>
            <a:off x="1217887" y="1127647"/>
            <a:ext cx="2573619" cy="3309113"/>
            <a:chOff x="2546987" y="2801900"/>
            <a:chExt cx="2573619" cy="3309113"/>
          </a:xfrm>
        </p:grpSpPr>
        <p:pic>
          <p:nvPicPr>
            <p:cNvPr id="4" name="Picture 3" descr="A diagram of earth's magnetic field&#10;&#10;Description automatically generated">
              <a:extLst>
                <a:ext uri="{FF2B5EF4-FFF2-40B4-BE49-F238E27FC236}">
                  <a16:creationId xmlns:a16="http://schemas.microsoft.com/office/drawing/2014/main" id="{5D6DE2E6-0389-DF50-4FA0-CE0BB1149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182"/>
            <a:stretch/>
          </p:blipFill>
          <p:spPr>
            <a:xfrm>
              <a:off x="2546987" y="2801900"/>
              <a:ext cx="2573619" cy="22927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4C4957-F231-1624-530E-DDD4101747F4}"/>
                    </a:ext>
                  </a:extLst>
                </p:cNvPr>
                <p:cNvSpPr txBox="1"/>
                <p:nvPr/>
              </p:nvSpPr>
              <p:spPr>
                <a:xfrm>
                  <a:off x="2791381" y="5187683"/>
                  <a:ext cx="208483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Earth’s magnetic field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dirty="0"/>
                    <a:t> 0.5 Gauss</a:t>
                  </a:r>
                </a:p>
                <a:p>
                  <a:r>
                    <a:rPr lang="en-US" dirty="0"/>
                    <a:t>(mainly in </a:t>
                  </a:r>
                  <a:r>
                    <a:rPr lang="en-US" dirty="0" err="1"/>
                    <a:t>xy</a:t>
                  </a:r>
                  <a:r>
                    <a:rPr lang="en-US" dirty="0"/>
                    <a:t> plane)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4C4957-F231-1624-530E-DDD410174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381" y="5187683"/>
                  <a:ext cx="2084832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3030" t="-2703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E4E0D0A-4333-B7C9-AD07-9CEE32660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33096"/>
            <a:ext cx="4084638" cy="24621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FAFAB54-C666-3C8A-0E98-5AB359509257}"/>
              </a:ext>
            </a:extLst>
          </p:cNvPr>
          <p:cNvGrpSpPr/>
          <p:nvPr/>
        </p:nvGrpSpPr>
        <p:grpSpPr>
          <a:xfrm>
            <a:off x="4913751" y="2253657"/>
            <a:ext cx="3401135" cy="2044603"/>
            <a:chOff x="4913751" y="2253657"/>
            <a:chExt cx="3401135" cy="20446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AC1E44-F2A5-6405-D567-B4F104A1D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369" y="2253657"/>
              <a:ext cx="757063" cy="75706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83EF6-0B94-6A5A-3F87-2945F50CD8EE}"/>
                </a:ext>
              </a:extLst>
            </p:cNvPr>
            <p:cNvSpPr txBox="1"/>
            <p:nvPr/>
          </p:nvSpPr>
          <p:spPr>
            <a:xfrm>
              <a:off x="4913751" y="3651929"/>
              <a:ext cx="3401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Permanent magnet </a:t>
              </a:r>
            </a:p>
            <a:p>
              <a:r>
                <a:rPr lang="en-US" dirty="0"/>
                <a:t>(built-in Zeeman slower)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01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6C948D-AA74-3C74-F9CF-3FE841B4CD67}"/>
              </a:ext>
            </a:extLst>
          </p:cNvPr>
          <p:cNvGrpSpPr/>
          <p:nvPr/>
        </p:nvGrpSpPr>
        <p:grpSpPr>
          <a:xfrm>
            <a:off x="5973496" y="84620"/>
            <a:ext cx="3122333" cy="1175044"/>
            <a:chOff x="827919" y="1018596"/>
            <a:chExt cx="3122333" cy="117504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FC4242-A41F-A279-4DCC-D61CF1CEDC23}"/>
                </a:ext>
              </a:extLst>
            </p:cNvPr>
            <p:cNvGrpSpPr/>
            <p:nvPr/>
          </p:nvGrpSpPr>
          <p:grpSpPr>
            <a:xfrm>
              <a:off x="1191399" y="1176632"/>
              <a:ext cx="2758853" cy="1017008"/>
              <a:chOff x="1364797" y="3977233"/>
              <a:chExt cx="2758853" cy="101700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5B9D94-8349-654D-E1C7-0AE634D29624}"/>
                  </a:ext>
                </a:extLst>
              </p:cNvPr>
              <p:cNvSpPr txBox="1"/>
              <p:nvPr/>
            </p:nvSpPr>
            <p:spPr>
              <a:xfrm>
                <a:off x="3148353" y="4686464"/>
                <a:ext cx="975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Frequency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B76E858-A61B-B782-A39B-0C13E3BFE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4797" y="4694926"/>
                <a:ext cx="2633625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45A7D2D-5939-78D7-F963-7CC102274E9D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353" y="4024586"/>
                    <a:ext cx="81804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oMath>
                    </a14:m>
                    <a:r>
                      <a:rPr lang="en-US" sz="1400" dirty="0"/>
                      <a:t> 3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45A7D2D-5939-78D7-F963-7CC102274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353" y="4024586"/>
                    <a:ext cx="818044" cy="2154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154" t="-29412" r="-4615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DB22B06-6436-4177-A70C-0FD488D572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8264" y="3977233"/>
                <a:ext cx="0" cy="701067"/>
              </a:xfrm>
              <a:prstGeom prst="line">
                <a:avLst/>
              </a:prstGeom>
              <a:ln w="38100">
                <a:solidFill>
                  <a:srgbClr val="E38944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BBFF465-4822-E923-6670-6E836FFF1CD6}"/>
                  </a:ext>
                </a:extLst>
              </p:cNvPr>
              <p:cNvGrpSpPr/>
              <p:nvPr/>
            </p:nvGrpSpPr>
            <p:grpSpPr>
              <a:xfrm>
                <a:off x="2825487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BFFB78-3CFE-B91E-7415-7BA712145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26538A3-2AC9-8A63-8E67-B86E13EC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2E1878A-1DC1-C389-2882-0FEB89633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0F082FD-B885-D607-229A-45C1412FB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FB0BED9-A77B-FF3F-2ED6-C24E52FF8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9F9F5E1-B750-4C6F-4D8E-D2049E1C7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E8B1C07-586E-3DEA-3D97-9748C37E5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1AD247E-A8F7-3DCC-60EC-E04C1FAA4992}"/>
                  </a:ext>
                </a:extLst>
              </p:cNvPr>
              <p:cNvGrpSpPr/>
              <p:nvPr/>
            </p:nvGrpSpPr>
            <p:grpSpPr>
              <a:xfrm flipH="1">
                <a:off x="1590352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E3CB5040-B147-DBF9-3C58-69F24D7A3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351979A-B56E-B281-9225-530EFF583F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9838921-E17D-1F1A-E3FD-D0BAE8140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5D6B691-F063-1644-C8DF-B8DF09704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A304B19-B694-FDC9-6A2E-D438141C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2428F4B-A467-D113-AFE3-072F7AFB3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0FF1858-8842-B93A-F8BD-AF2900641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D1D34E-0DC4-6739-D878-E2EDFC775C8A}"/>
                </a:ext>
              </a:extLst>
            </p:cNvPr>
            <p:cNvSpPr txBox="1"/>
            <p:nvPr/>
          </p:nvSpPr>
          <p:spPr>
            <a:xfrm>
              <a:off x="827919" y="1018596"/>
              <a:ext cx="1415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Square wave AM (10% duty)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D4851A-8254-6A97-CBE4-5CD86A10C7FF}"/>
              </a:ext>
            </a:extLst>
          </p:cNvPr>
          <p:cNvGrpSpPr/>
          <p:nvPr/>
        </p:nvGrpSpPr>
        <p:grpSpPr>
          <a:xfrm>
            <a:off x="397210" y="968466"/>
            <a:ext cx="4840920" cy="3584647"/>
            <a:chOff x="397210" y="968466"/>
            <a:chExt cx="4840920" cy="35846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7C4652-D83E-0023-CCC5-1EC32310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210" y="1564418"/>
              <a:ext cx="4840920" cy="29045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705405-6173-7985-8969-3984FA18B0A3}"/>
                </a:ext>
              </a:extLst>
            </p:cNvPr>
            <p:cNvSpPr txBox="1"/>
            <p:nvPr/>
          </p:nvSpPr>
          <p:spPr>
            <a:xfrm rot="16200000">
              <a:off x="80159" y="271659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Intensity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FA4631-011A-8114-52B1-3F20AAB0B47D}"/>
                </a:ext>
              </a:extLst>
            </p:cNvPr>
            <p:cNvSpPr txBox="1"/>
            <p:nvPr/>
          </p:nvSpPr>
          <p:spPr>
            <a:xfrm>
              <a:off x="2428781" y="4183781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 (mm)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F89FFE5-24DE-D357-19AF-019B219CF1B6}"/>
                    </a:ext>
                  </a:extLst>
                </p:cNvPr>
                <p:cNvSpPr txBox="1"/>
                <p:nvPr/>
              </p:nvSpPr>
              <p:spPr>
                <a:xfrm>
                  <a:off x="955675" y="968466"/>
                  <a:ext cx="2766319" cy="732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Without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(assume field along z)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F89FFE5-24DE-D357-19AF-019B219CF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675" y="968466"/>
                  <a:ext cx="2766319" cy="732060"/>
                </a:xfrm>
                <a:prstGeom prst="rect">
                  <a:avLst/>
                </a:prstGeom>
                <a:blipFill>
                  <a:blip r:embed="rId5"/>
                  <a:stretch>
                    <a:fillRect l="-2283" t="-5172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33">
                <a:extLst>
                  <a:ext uri="{FF2B5EF4-FFF2-40B4-BE49-F238E27FC236}">
                    <a16:creationId xmlns:a16="http://schemas.microsoft.com/office/drawing/2014/main" id="{A67A3463-4617-ABA8-E8C5-5F5C26E426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 MHz data + model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itle 33">
                <a:extLst>
                  <a:ext uri="{FF2B5EF4-FFF2-40B4-BE49-F238E27FC236}">
                    <a16:creationId xmlns:a16="http://schemas.microsoft.com/office/drawing/2014/main" id="{A67A3463-4617-ABA8-E8C5-5F5C26E426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2303" t="-1025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0A3862E-FEEF-DCC1-6294-D943D7F1AC79}"/>
              </a:ext>
            </a:extLst>
          </p:cNvPr>
          <p:cNvGrpSpPr/>
          <p:nvPr/>
        </p:nvGrpSpPr>
        <p:grpSpPr>
          <a:xfrm>
            <a:off x="4541648" y="1257200"/>
            <a:ext cx="4895505" cy="3295913"/>
            <a:chOff x="4541648" y="1257200"/>
            <a:chExt cx="4895505" cy="329591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F7D881A-39A4-1299-A0E7-989E5AD69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648" y="1551538"/>
              <a:ext cx="4895505" cy="293730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D74BF1-0B00-DFF9-FAD8-A03DBC6AA61B}"/>
                </a:ext>
              </a:extLst>
            </p:cNvPr>
            <p:cNvSpPr txBox="1"/>
            <p:nvPr/>
          </p:nvSpPr>
          <p:spPr>
            <a:xfrm>
              <a:off x="6616636" y="4183781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 (mm)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845E4F-EC5B-FDA6-D604-CF00C2BF98AB}"/>
                </a:ext>
              </a:extLst>
            </p:cNvPr>
            <p:cNvSpPr txBox="1"/>
            <p:nvPr/>
          </p:nvSpPr>
          <p:spPr>
            <a:xfrm>
              <a:off x="5031347" y="1257200"/>
              <a:ext cx="2766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</a:t>
              </a:r>
              <a:r>
                <a:rPr lang="en-US" sz="2000" baseline="-25000" dirty="0">
                  <a:solidFill>
                    <a:schemeClr val="tx1"/>
                  </a:solidFill>
                </a:rPr>
                <a:t>x</a:t>
              </a:r>
              <a:r>
                <a:rPr lang="en-US" sz="2000" dirty="0">
                  <a:solidFill>
                    <a:schemeClr val="tx1"/>
                  </a:solidFill>
                </a:rPr>
                <a:t> = 0.12 G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1AF0AF1-6DDA-982D-5E09-898391DD7861}"/>
              </a:ext>
            </a:extLst>
          </p:cNvPr>
          <p:cNvSpPr txBox="1"/>
          <p:nvPr/>
        </p:nvSpPr>
        <p:spPr>
          <a:xfrm>
            <a:off x="5757977" y="3322628"/>
            <a:ext cx="2766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F771B"/>
                </a:solidFill>
              </a:rPr>
              <a:t>Non-zero B</a:t>
            </a:r>
            <a:r>
              <a:rPr lang="en-US" sz="2000" baseline="-25000" dirty="0">
                <a:solidFill>
                  <a:srgbClr val="DF771B"/>
                </a:solidFill>
              </a:rPr>
              <a:t>x </a:t>
            </a:r>
            <a:r>
              <a:rPr lang="en-US" sz="2000" dirty="0">
                <a:solidFill>
                  <a:srgbClr val="DF771B"/>
                </a:solidFill>
              </a:rPr>
              <a:t>: non-zero minimum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279A92D-ADE3-D646-5AA6-2A0BFDBE4A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763" t="39164" r="10894" b="6450"/>
          <a:stretch/>
        </p:blipFill>
        <p:spPr>
          <a:xfrm rot="19833678">
            <a:off x="6818462" y="1312938"/>
            <a:ext cx="2010844" cy="14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6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C9588B-15B9-281D-DD5C-D078018F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648" y="1551538"/>
            <a:ext cx="4895504" cy="29373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6C948D-AA74-3C74-F9CF-3FE841B4CD67}"/>
              </a:ext>
            </a:extLst>
          </p:cNvPr>
          <p:cNvGrpSpPr/>
          <p:nvPr/>
        </p:nvGrpSpPr>
        <p:grpSpPr>
          <a:xfrm>
            <a:off x="5973496" y="84620"/>
            <a:ext cx="3122333" cy="1175044"/>
            <a:chOff x="827919" y="1018596"/>
            <a:chExt cx="3122333" cy="117504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FC4242-A41F-A279-4DCC-D61CF1CEDC23}"/>
                </a:ext>
              </a:extLst>
            </p:cNvPr>
            <p:cNvGrpSpPr/>
            <p:nvPr/>
          </p:nvGrpSpPr>
          <p:grpSpPr>
            <a:xfrm>
              <a:off x="1191399" y="1176632"/>
              <a:ext cx="2758853" cy="1017008"/>
              <a:chOff x="1364797" y="3977233"/>
              <a:chExt cx="2758853" cy="101700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5B9D94-8349-654D-E1C7-0AE634D29624}"/>
                  </a:ext>
                </a:extLst>
              </p:cNvPr>
              <p:cNvSpPr txBox="1"/>
              <p:nvPr/>
            </p:nvSpPr>
            <p:spPr>
              <a:xfrm>
                <a:off x="3148353" y="4686464"/>
                <a:ext cx="975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Frequency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B76E858-A61B-B782-A39B-0C13E3BFE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4797" y="4694926"/>
                <a:ext cx="2633625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45A7D2D-5939-78D7-F963-7CC102274E9D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353" y="4024586"/>
                    <a:ext cx="81804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oMath>
                    </a14:m>
                    <a:r>
                      <a:rPr lang="en-US" sz="1400" dirty="0"/>
                      <a:t> 3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45A7D2D-5939-78D7-F963-7CC102274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353" y="4024586"/>
                    <a:ext cx="818044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154" t="-29412" r="-4615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DB22B06-6436-4177-A70C-0FD488D572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8264" y="3977233"/>
                <a:ext cx="0" cy="701067"/>
              </a:xfrm>
              <a:prstGeom prst="line">
                <a:avLst/>
              </a:prstGeom>
              <a:ln w="38100">
                <a:solidFill>
                  <a:srgbClr val="E38944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BBFF465-4822-E923-6670-6E836FFF1CD6}"/>
                  </a:ext>
                </a:extLst>
              </p:cNvPr>
              <p:cNvGrpSpPr/>
              <p:nvPr/>
            </p:nvGrpSpPr>
            <p:grpSpPr>
              <a:xfrm>
                <a:off x="2825487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BFFB78-3CFE-B91E-7415-7BA712145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26538A3-2AC9-8A63-8E67-B86E13EC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2E1878A-1DC1-C389-2882-0FEB89633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0F082FD-B885-D607-229A-45C1412FB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FB0BED9-A77B-FF3F-2ED6-C24E52FF8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9F9F5E1-B750-4C6F-4D8E-D2049E1C7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E8B1C07-586E-3DEA-3D97-9748C37E5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1AD247E-A8F7-3DCC-60EC-E04C1FAA4992}"/>
                  </a:ext>
                </a:extLst>
              </p:cNvPr>
              <p:cNvGrpSpPr/>
              <p:nvPr/>
            </p:nvGrpSpPr>
            <p:grpSpPr>
              <a:xfrm flipH="1">
                <a:off x="1590352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E3CB5040-B147-DBF9-3C58-69F24D7A3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351979A-B56E-B281-9225-530EFF583F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9838921-E17D-1F1A-E3FD-D0BAE8140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5D6B691-F063-1644-C8DF-B8DF09704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A304B19-B694-FDC9-6A2E-D438141C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2428F4B-A467-D113-AFE3-072F7AFB3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0FF1858-8842-B93A-F8BD-AF2900641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D1D34E-0DC4-6739-D878-E2EDFC775C8A}"/>
                </a:ext>
              </a:extLst>
            </p:cNvPr>
            <p:cNvSpPr txBox="1"/>
            <p:nvPr/>
          </p:nvSpPr>
          <p:spPr>
            <a:xfrm>
              <a:off x="827919" y="1018596"/>
              <a:ext cx="1415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Square wave AM (10% duty)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D4851A-8254-6A97-CBE4-5CD86A10C7FF}"/>
              </a:ext>
            </a:extLst>
          </p:cNvPr>
          <p:cNvGrpSpPr/>
          <p:nvPr/>
        </p:nvGrpSpPr>
        <p:grpSpPr>
          <a:xfrm>
            <a:off x="397210" y="968466"/>
            <a:ext cx="4840920" cy="3584647"/>
            <a:chOff x="397210" y="968466"/>
            <a:chExt cx="4840920" cy="35846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7C4652-D83E-0023-CCC5-1EC32310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210" y="1564418"/>
              <a:ext cx="4840920" cy="29045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705405-6173-7985-8969-3984FA18B0A3}"/>
                </a:ext>
              </a:extLst>
            </p:cNvPr>
            <p:cNvSpPr txBox="1"/>
            <p:nvPr/>
          </p:nvSpPr>
          <p:spPr>
            <a:xfrm rot="16200000">
              <a:off x="80159" y="271659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Intensity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FA4631-011A-8114-52B1-3F20AAB0B47D}"/>
                </a:ext>
              </a:extLst>
            </p:cNvPr>
            <p:cNvSpPr txBox="1"/>
            <p:nvPr/>
          </p:nvSpPr>
          <p:spPr>
            <a:xfrm>
              <a:off x="2428781" y="4183781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 (mm)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F89FFE5-24DE-D357-19AF-019B219CF1B6}"/>
                    </a:ext>
                  </a:extLst>
                </p:cNvPr>
                <p:cNvSpPr txBox="1"/>
                <p:nvPr/>
              </p:nvSpPr>
              <p:spPr>
                <a:xfrm>
                  <a:off x="955675" y="968466"/>
                  <a:ext cx="2766319" cy="732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Without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(assume field along z)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F89FFE5-24DE-D357-19AF-019B219CF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675" y="968466"/>
                  <a:ext cx="2766319" cy="732060"/>
                </a:xfrm>
                <a:prstGeom prst="rect">
                  <a:avLst/>
                </a:prstGeom>
                <a:blipFill>
                  <a:blip r:embed="rId6"/>
                  <a:stretch>
                    <a:fillRect l="-2283" t="-5172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33">
                <a:extLst>
                  <a:ext uri="{FF2B5EF4-FFF2-40B4-BE49-F238E27FC236}">
                    <a16:creationId xmlns:a16="http://schemas.microsoft.com/office/drawing/2014/main" id="{A67A3463-4617-ABA8-E8C5-5F5C26E426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 MHz data + model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itle 33">
                <a:extLst>
                  <a:ext uri="{FF2B5EF4-FFF2-40B4-BE49-F238E27FC236}">
                    <a16:creationId xmlns:a16="http://schemas.microsoft.com/office/drawing/2014/main" id="{A67A3463-4617-ABA8-E8C5-5F5C26E426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2303" t="-1025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31AF0AF1-6DDA-982D-5E09-898391DD7861}"/>
              </a:ext>
            </a:extLst>
          </p:cNvPr>
          <p:cNvSpPr txBox="1"/>
          <p:nvPr/>
        </p:nvSpPr>
        <p:spPr>
          <a:xfrm>
            <a:off x="5835251" y="3399902"/>
            <a:ext cx="318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F771B"/>
                </a:solidFill>
              </a:rPr>
              <a:t>Non-zero B</a:t>
            </a:r>
            <a:r>
              <a:rPr lang="en-US" sz="2000" baseline="-25000" dirty="0">
                <a:solidFill>
                  <a:srgbClr val="DF771B"/>
                </a:solidFill>
              </a:rPr>
              <a:t>y </a:t>
            </a:r>
            <a:r>
              <a:rPr lang="en-US" sz="2000" dirty="0">
                <a:solidFill>
                  <a:srgbClr val="DF771B"/>
                </a:solidFill>
              </a:rPr>
              <a:t>: missing peak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75495-DCC1-AB06-4F2B-6C98CB8F77B8}"/>
              </a:ext>
            </a:extLst>
          </p:cNvPr>
          <p:cNvSpPr txBox="1"/>
          <p:nvPr/>
        </p:nvSpPr>
        <p:spPr>
          <a:xfrm>
            <a:off x="5031347" y="1257200"/>
            <a:ext cx="2766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</a:t>
            </a:r>
            <a:r>
              <a:rPr lang="en-US" sz="2000" baseline="-25000" dirty="0"/>
              <a:t>y</a:t>
            </a:r>
            <a:r>
              <a:rPr lang="en-US" sz="2000" dirty="0">
                <a:solidFill>
                  <a:schemeClr val="tx1"/>
                </a:solidFill>
              </a:rPr>
              <a:t> = 0.36 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AC18C4-29F1-1B00-D905-9E4DDBCE7415}"/>
              </a:ext>
            </a:extLst>
          </p:cNvPr>
          <p:cNvSpPr txBox="1"/>
          <p:nvPr/>
        </p:nvSpPr>
        <p:spPr>
          <a:xfrm>
            <a:off x="6616636" y="418378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(mm)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B1DBD6-F4C6-833D-8133-071276E657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763" t="39164" r="10894" b="6450"/>
          <a:stretch/>
        </p:blipFill>
        <p:spPr>
          <a:xfrm>
            <a:off x="6989400" y="1060608"/>
            <a:ext cx="2010844" cy="148072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E2D936-8BF6-4F30-9F50-93E26A3D04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217" y="1056773"/>
            <a:ext cx="4423422" cy="3524915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C532AC-E6C6-B538-4264-7ECACA7C758E}"/>
                  </a:ext>
                </a:extLst>
              </p:cNvPr>
              <p:cNvSpPr txBox="1"/>
              <p:nvPr/>
            </p:nvSpPr>
            <p:spPr>
              <a:xfrm>
                <a:off x="889546" y="3363737"/>
                <a:ext cx="3482813" cy="5871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𝑚𝑜𝑑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C532AC-E6C6-B538-4264-7ECACA7C7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6" y="3363737"/>
                <a:ext cx="3482813" cy="587148"/>
              </a:xfrm>
              <a:prstGeom prst="rect">
                <a:avLst/>
              </a:prstGeom>
              <a:blipFill>
                <a:blip r:embed="rId10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FD04179F-57A9-75D5-AF7F-F899533A09AE}"/>
              </a:ext>
            </a:extLst>
          </p:cNvPr>
          <p:cNvGrpSpPr/>
          <p:nvPr/>
        </p:nvGrpSpPr>
        <p:grpSpPr>
          <a:xfrm>
            <a:off x="969963" y="2586038"/>
            <a:ext cx="3039423" cy="382656"/>
            <a:chOff x="969963" y="2586038"/>
            <a:chExt cx="3039423" cy="382656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E53A6D0-9ACC-1D11-C518-44C782B6EB45}"/>
                </a:ext>
              </a:extLst>
            </p:cNvPr>
            <p:cNvCxnSpPr/>
            <p:nvPr/>
          </p:nvCxnSpPr>
          <p:spPr>
            <a:xfrm>
              <a:off x="969963" y="2586038"/>
              <a:ext cx="3039423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D607B3D-2AD5-2792-8303-9DCECDE882C1}"/>
                    </a:ext>
                  </a:extLst>
                </p:cNvPr>
                <p:cNvSpPr txBox="1"/>
                <p:nvPr/>
              </p:nvSpPr>
              <p:spPr>
                <a:xfrm>
                  <a:off x="3152038" y="2669766"/>
                  <a:ext cx="729174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D607B3D-2AD5-2792-8303-9DCECDE88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2038" y="2669766"/>
                  <a:ext cx="729174" cy="298928"/>
                </a:xfrm>
                <a:prstGeom prst="rect">
                  <a:avLst/>
                </a:prstGeom>
                <a:blipFill>
                  <a:blip r:embed="rId11"/>
                  <a:stretch>
                    <a:fillRect l="-8621" r="-6897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F2219-C2FE-D0EE-5495-B92E04688A9D}"/>
              </a:ext>
            </a:extLst>
          </p:cNvPr>
          <p:cNvGrpSpPr/>
          <p:nvPr/>
        </p:nvGrpSpPr>
        <p:grpSpPr>
          <a:xfrm>
            <a:off x="969963" y="1700661"/>
            <a:ext cx="3039423" cy="338433"/>
            <a:chOff x="888349" y="2241135"/>
            <a:chExt cx="3039423" cy="338433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0E3D38-2941-F6EB-1AF0-0C84DF14D02B}"/>
                </a:ext>
              </a:extLst>
            </p:cNvPr>
            <p:cNvCxnSpPr/>
            <p:nvPr/>
          </p:nvCxnSpPr>
          <p:spPr>
            <a:xfrm>
              <a:off x="888349" y="2579568"/>
              <a:ext cx="30394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B05304D-FDDC-97AF-446C-ECC152F70355}"/>
                    </a:ext>
                  </a:extLst>
                </p:cNvPr>
                <p:cNvSpPr txBox="1"/>
                <p:nvPr/>
              </p:nvSpPr>
              <p:spPr>
                <a:xfrm>
                  <a:off x="3080598" y="2241135"/>
                  <a:ext cx="729174" cy="2989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≠0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B05304D-FDDC-97AF-446C-ECC152F70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598" y="2241135"/>
                  <a:ext cx="729174" cy="298928"/>
                </a:xfrm>
                <a:prstGeom prst="rect">
                  <a:avLst/>
                </a:prstGeom>
                <a:blipFill>
                  <a:blip r:embed="rId12"/>
                  <a:stretch>
                    <a:fillRect l="-8621" r="-6897" b="-20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85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B7F517-7957-5025-4BA9-60CC21DB8D8C}"/>
              </a:ext>
            </a:extLst>
          </p:cNvPr>
          <p:cNvGrpSpPr/>
          <p:nvPr/>
        </p:nvGrpSpPr>
        <p:grpSpPr>
          <a:xfrm>
            <a:off x="830699" y="1485430"/>
            <a:ext cx="4379525" cy="3163560"/>
            <a:chOff x="4302319" y="2306838"/>
            <a:chExt cx="4379525" cy="31635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6A799A9-3CA9-DB87-06B3-F980EC4CEB60}"/>
                </a:ext>
              </a:extLst>
            </p:cNvPr>
            <p:cNvGrpSpPr/>
            <p:nvPr/>
          </p:nvGrpSpPr>
          <p:grpSpPr>
            <a:xfrm>
              <a:off x="4302319" y="2306838"/>
              <a:ext cx="3652445" cy="2129542"/>
              <a:chOff x="4302319" y="2306838"/>
              <a:chExt cx="3652445" cy="2129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E3A33E7-E9DC-A7D7-C6B1-112925B8AC2E}"/>
                      </a:ext>
                    </a:extLst>
                  </p:cNvPr>
                  <p:cNvSpPr txBox="1"/>
                  <p:nvPr/>
                </p:nvSpPr>
                <p:spPr>
                  <a:xfrm>
                    <a:off x="4302319" y="4097889"/>
                    <a:ext cx="1082732" cy="33849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(6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E3A33E7-E9DC-A7D7-C6B1-112925B8AC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2319" y="4097889"/>
                    <a:ext cx="1082732" cy="33849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14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3FADCB3-080F-E022-54A5-F60412A6168F}"/>
                  </a:ext>
                </a:extLst>
              </p:cNvPr>
              <p:cNvGrpSpPr/>
              <p:nvPr/>
            </p:nvGrpSpPr>
            <p:grpSpPr>
              <a:xfrm>
                <a:off x="5497206" y="2306838"/>
                <a:ext cx="2457558" cy="1960297"/>
                <a:chOff x="5780224" y="2339524"/>
                <a:chExt cx="2867584" cy="2287363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756769BD-5837-67FA-4EAD-174C072DBA62}"/>
                    </a:ext>
                  </a:extLst>
                </p:cNvPr>
                <p:cNvCxnSpPr/>
                <p:nvPr/>
              </p:nvCxnSpPr>
              <p:spPr>
                <a:xfrm>
                  <a:off x="5780224" y="4626887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8CE11E6-551A-09AA-2BB6-AB5CDD05EECA}"/>
                    </a:ext>
                  </a:extLst>
                </p:cNvPr>
                <p:cNvCxnSpPr/>
                <p:nvPr/>
              </p:nvCxnSpPr>
              <p:spPr>
                <a:xfrm>
                  <a:off x="7602779" y="2606463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DDC72FE-418A-E76F-EE57-7F863C493B01}"/>
                    </a:ext>
                  </a:extLst>
                </p:cNvPr>
                <p:cNvCxnSpPr/>
                <p:nvPr/>
              </p:nvCxnSpPr>
              <p:spPr>
                <a:xfrm>
                  <a:off x="7602779" y="2339524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9D1CABE-9A1D-AC58-7893-3EA68CB8CF4B}"/>
                    </a:ext>
                  </a:extLst>
                </p:cNvPr>
                <p:cNvCxnSpPr/>
                <p:nvPr/>
              </p:nvCxnSpPr>
              <p:spPr>
                <a:xfrm>
                  <a:off x="7602779" y="2785651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0EFC74B-4F5C-99A4-9B68-6A386E3B2706}"/>
                </a:ext>
              </a:extLst>
            </p:cNvPr>
            <p:cNvGrpSpPr/>
            <p:nvPr/>
          </p:nvGrpSpPr>
          <p:grpSpPr>
            <a:xfrm>
              <a:off x="6101653" y="3894246"/>
              <a:ext cx="2580191" cy="1576152"/>
              <a:chOff x="6098345" y="3756393"/>
              <a:chExt cx="2580191" cy="157615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FCB36F-A87A-691D-D8D9-A1C27E3A3C1A}"/>
                  </a:ext>
                </a:extLst>
              </p:cNvPr>
              <p:cNvSpPr txBox="1"/>
              <p:nvPr/>
            </p:nvSpPr>
            <p:spPr>
              <a:xfrm>
                <a:off x="6098345" y="4255327"/>
                <a:ext cx="258019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2"/>
                    </a:solidFill>
                  </a:rPr>
                  <a:t>ground state</a:t>
                </a:r>
              </a:p>
              <a:p>
                <a:r>
                  <a:rPr lang="en-US" sz="1600" dirty="0"/>
                  <a:t>no hyperfine structure in even isotopes</a:t>
                </a:r>
              </a:p>
              <a:p>
                <a:r>
                  <a:rPr lang="en-US" sz="1600" baseline="30000" dirty="0"/>
                  <a:t>174</a:t>
                </a:r>
                <a:r>
                  <a:rPr lang="en-US" sz="1600" dirty="0"/>
                  <a:t>Yb – 31.8%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890EC6B-422E-A879-740E-57C619D1D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1057" y="3756393"/>
                <a:ext cx="618103" cy="618103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67F662-A305-61F5-4E63-F6FD3A2A871B}"/>
                </a:ext>
              </a:extLst>
            </p:cNvPr>
            <p:cNvGrpSpPr/>
            <p:nvPr/>
          </p:nvGrpSpPr>
          <p:grpSpPr>
            <a:xfrm>
              <a:off x="5041217" y="2312352"/>
              <a:ext cx="2363960" cy="1976601"/>
              <a:chOff x="4685569" y="2290533"/>
              <a:chExt cx="2363960" cy="1976601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716BC9A-0600-ED9A-5D2E-B47D06C56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2055" y="2490220"/>
                <a:ext cx="1507474" cy="1776914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AB45C3-ECEB-8585-B18A-AAC9B533DA43}"/>
                  </a:ext>
                </a:extLst>
              </p:cNvPr>
              <p:cNvSpPr txBox="1"/>
              <p:nvPr/>
            </p:nvSpPr>
            <p:spPr>
              <a:xfrm>
                <a:off x="5692806" y="2290533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30000" dirty="0"/>
                  <a:t>3</a:t>
                </a:r>
                <a:r>
                  <a:rPr lang="en-US" dirty="0"/>
                  <a:t>P</a:t>
                </a:r>
                <a:r>
                  <a:rPr lang="en-US" baseline="-25000" dirty="0"/>
                  <a:t>1 </a:t>
                </a:r>
                <a:r>
                  <a:rPr lang="en-US" dirty="0"/>
                  <a:t>(6s6p)</a:t>
                </a:r>
                <a:endParaRPr lang="en-US" baseline="-25000" dirty="0"/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11E65804-08FC-1786-24EE-9D86A5A350AE}"/>
                  </a:ext>
                </a:extLst>
              </p:cNvPr>
              <p:cNvSpPr txBox="1"/>
              <p:nvPr/>
            </p:nvSpPr>
            <p:spPr>
              <a:xfrm>
                <a:off x="5087109" y="2832193"/>
                <a:ext cx="19237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Narrow cooling</a:t>
                </a:r>
              </a:p>
              <a:p>
                <a:r>
                  <a:rPr lang="en-US" sz="1600" dirty="0"/>
                  <a:t>transition</a:t>
                </a:r>
              </a:p>
              <a:p>
                <a:r>
                  <a:rPr lang="en-US" sz="1600" dirty="0"/>
                  <a:t>556 nm </a:t>
                </a:r>
              </a:p>
            </p:txBody>
          </p:sp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D049657-D509-862E-C1E0-F78700408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7626"/>
                        </a14:imgEffect>
                        <a14:imgEffect>
                          <a14:saturation sat="84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85569" y="2914150"/>
                <a:ext cx="442295" cy="442295"/>
              </a:xfrm>
              <a:prstGeom prst="rect">
                <a:avLst/>
              </a:prstGeom>
            </p:spPr>
          </p:pic>
        </p:grpSp>
      </p:grpSp>
      <p:sp>
        <p:nvSpPr>
          <p:cNvPr id="3" name="Title 4">
            <a:extLst>
              <a:ext uri="{FF2B5EF4-FFF2-40B4-BE49-F238E27FC236}">
                <a16:creationId xmlns:a16="http://schemas.microsoft.com/office/drawing/2014/main" id="{50D8F060-2306-1701-6113-5537C911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89800"/>
            <a:ext cx="7707862" cy="488024"/>
          </a:xfrm>
        </p:spPr>
        <p:txBody>
          <a:bodyPr/>
          <a:lstStyle/>
          <a:p>
            <a:r>
              <a:rPr lang="en-US" dirty="0"/>
              <a:t>Our protagonist: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transition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2E3AE5C-3D14-DE3A-1866-8E6D0D87FE18}"/>
                  </a:ext>
                </a:extLst>
              </p:cNvPr>
              <p:cNvSpPr/>
              <p:nvPr/>
            </p:nvSpPr>
            <p:spPr>
              <a:xfrm>
                <a:off x="6013342" y="1886811"/>
                <a:ext cx="2750948" cy="844774"/>
              </a:xfrm>
              <a:prstGeom prst="roundRect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“Narrow” linewidth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182 kHz (Q=10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9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2E3AE5C-3D14-DE3A-1866-8E6D0D87F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342" y="1886811"/>
                <a:ext cx="2750948" cy="84477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C3EC95C-58D2-C3B1-DB43-1FFE34425311}"/>
                  </a:ext>
                </a:extLst>
              </p:cNvPr>
              <p:cNvSpPr/>
              <p:nvPr/>
            </p:nvSpPr>
            <p:spPr>
              <a:xfrm>
                <a:off x="6013341" y="2862804"/>
                <a:ext cx="2750948" cy="844774"/>
              </a:xfrm>
              <a:prstGeom prst="roundRect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Lifetime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≈1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C3EC95C-58D2-C3B1-DB43-1FFE34425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341" y="2862804"/>
                <a:ext cx="2750948" cy="84477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48273EE-0E2E-9744-34C9-8ABD9BE6AAD3}"/>
                  </a:ext>
                </a:extLst>
              </p:cNvPr>
              <p:cNvSpPr/>
              <p:nvPr/>
            </p:nvSpPr>
            <p:spPr>
              <a:xfrm>
                <a:off x="6013341" y="3827458"/>
                <a:ext cx="2750949" cy="844774"/>
              </a:xfrm>
              <a:prstGeom prst="roundRect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Low saturation intensity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=136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48273EE-0E2E-9744-34C9-8ABD9BE6A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341" y="3827458"/>
                <a:ext cx="2750949" cy="84477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08570C7C-E0CA-7A7F-B03B-9CF10BCA7491}"/>
              </a:ext>
            </a:extLst>
          </p:cNvPr>
          <p:cNvGrpSpPr/>
          <p:nvPr/>
        </p:nvGrpSpPr>
        <p:grpSpPr>
          <a:xfrm>
            <a:off x="4440748" y="901062"/>
            <a:ext cx="4323542" cy="962854"/>
            <a:chOff x="4440748" y="901062"/>
            <a:chExt cx="4323542" cy="96285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8751DAA-0A1C-F5AA-340E-1B22401D59D6}"/>
                </a:ext>
              </a:extLst>
            </p:cNvPr>
            <p:cNvSpPr/>
            <p:nvPr/>
          </p:nvSpPr>
          <p:spPr>
            <a:xfrm>
              <a:off x="6013342" y="901062"/>
              <a:ext cx="2750948" cy="844774"/>
            </a:xfrm>
            <a:prstGeom prst="round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aseline="30000" dirty="0">
                  <a:solidFill>
                    <a:schemeClr val="tx1"/>
                  </a:solidFill>
                </a:rPr>
                <a:t>3</a:t>
              </a:r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US" baseline="-25000" dirty="0">
                  <a:solidFill>
                    <a:schemeClr val="tx1"/>
                  </a:solidFill>
                </a:rPr>
                <a:t>1 </a:t>
              </a:r>
              <a:r>
                <a:rPr lang="en-US" dirty="0">
                  <a:solidFill>
                    <a:schemeClr val="tx1"/>
                  </a:solidFill>
                </a:rPr>
                <a:t>has 3 Zeeman sublevels (J=1)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DE76EDF-2467-3B8B-75B7-560ACF0FB7BC}"/>
                </a:ext>
              </a:extLst>
            </p:cNvPr>
            <p:cNvCxnSpPr>
              <a:cxnSpLocks/>
            </p:cNvCxnSpPr>
            <p:nvPr/>
          </p:nvCxnSpPr>
          <p:spPr>
            <a:xfrm>
              <a:off x="4796790" y="1556209"/>
              <a:ext cx="413434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F54DC8-0E69-A6F7-A43E-CD13E73F37CA}"/>
                </a:ext>
              </a:extLst>
            </p:cNvPr>
            <p:cNvCxnSpPr>
              <a:cxnSpLocks/>
            </p:cNvCxnSpPr>
            <p:nvPr/>
          </p:nvCxnSpPr>
          <p:spPr>
            <a:xfrm>
              <a:off x="4796790" y="1708586"/>
              <a:ext cx="413434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05FC237-D27A-7C6D-A0E1-74F3E0837F28}"/>
                </a:ext>
              </a:extLst>
            </p:cNvPr>
            <p:cNvCxnSpPr>
              <a:cxnSpLocks/>
            </p:cNvCxnSpPr>
            <p:nvPr/>
          </p:nvCxnSpPr>
          <p:spPr>
            <a:xfrm>
              <a:off x="4796790" y="1863916"/>
              <a:ext cx="413434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730DB8-8CB8-D50F-BA42-C4448AF07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965" y="1567745"/>
              <a:ext cx="328825" cy="139124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9388DFD-525E-E52F-B4A4-BCE65CF47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2541" y="1705064"/>
              <a:ext cx="306520" cy="22854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C0C1D6-F96E-BD48-8F07-E1B66CDFC533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48" y="1721949"/>
              <a:ext cx="356042" cy="138485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119DCA-A9C6-2407-9480-0EA7AC6B3C05}"/>
              </a:ext>
            </a:extLst>
          </p:cNvPr>
          <p:cNvGrpSpPr/>
          <p:nvPr/>
        </p:nvGrpSpPr>
        <p:grpSpPr>
          <a:xfrm>
            <a:off x="4425758" y="1366457"/>
            <a:ext cx="2634650" cy="1763514"/>
            <a:chOff x="4425758" y="1366457"/>
            <a:chExt cx="2634650" cy="176351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71B34F1-CFC1-21DA-32FF-0DED96D70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4698" y="1366457"/>
              <a:ext cx="0" cy="21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5B9A3A-7310-337F-A0E2-D6108168E5A8}"/>
                </a:ext>
              </a:extLst>
            </p:cNvPr>
            <p:cNvCxnSpPr>
              <a:cxnSpLocks/>
            </p:cNvCxnSpPr>
            <p:nvPr/>
          </p:nvCxnSpPr>
          <p:spPr>
            <a:xfrm>
              <a:off x="5294698" y="1871821"/>
              <a:ext cx="0" cy="2168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C46117D-DFC3-2702-7B62-6744D9E2B1F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403096" y="1606732"/>
              <a:ext cx="0" cy="21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DCB243-D659-5734-9D87-4A575E5ED424}"/>
                    </a:ext>
                  </a:extLst>
                </p:cNvPr>
                <p:cNvSpPr txBox="1"/>
                <p:nvPr/>
              </p:nvSpPr>
              <p:spPr>
                <a:xfrm>
                  <a:off x="4480219" y="2173042"/>
                  <a:ext cx="2580189" cy="956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Projection of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a14:m>
                  <a:r>
                    <a:rPr lang="en-US" dirty="0"/>
                    <a:t> onto quantization axis (often B-field vector)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DCB243-D659-5734-9D87-4A575E5ED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219" y="2173042"/>
                  <a:ext cx="2580189" cy="956929"/>
                </a:xfrm>
                <a:prstGeom prst="rect">
                  <a:avLst/>
                </a:prstGeom>
                <a:blipFill>
                  <a:blip r:embed="rId10"/>
                  <a:stretch>
                    <a:fillRect l="-1961" t="-3896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D463D3E-A997-F3C9-15D6-D296D1F99E97}"/>
                </a:ext>
              </a:extLst>
            </p:cNvPr>
            <p:cNvCxnSpPr/>
            <p:nvPr/>
          </p:nvCxnSpPr>
          <p:spPr>
            <a:xfrm flipV="1">
              <a:off x="4425758" y="2173042"/>
              <a:ext cx="0" cy="8997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305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6C9F8E5-839A-584C-DBC3-800DE0D54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648" y="1564418"/>
            <a:ext cx="4895504" cy="29373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6C948D-AA74-3C74-F9CF-3FE841B4CD67}"/>
              </a:ext>
            </a:extLst>
          </p:cNvPr>
          <p:cNvGrpSpPr/>
          <p:nvPr/>
        </p:nvGrpSpPr>
        <p:grpSpPr>
          <a:xfrm>
            <a:off x="5973496" y="84620"/>
            <a:ext cx="3122333" cy="1175044"/>
            <a:chOff x="827919" y="1018596"/>
            <a:chExt cx="3122333" cy="117504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FC4242-A41F-A279-4DCC-D61CF1CEDC23}"/>
                </a:ext>
              </a:extLst>
            </p:cNvPr>
            <p:cNvGrpSpPr/>
            <p:nvPr/>
          </p:nvGrpSpPr>
          <p:grpSpPr>
            <a:xfrm>
              <a:off x="1191399" y="1176632"/>
              <a:ext cx="2758853" cy="1017008"/>
              <a:chOff x="1364797" y="3977233"/>
              <a:chExt cx="2758853" cy="101700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5B9D94-8349-654D-E1C7-0AE634D29624}"/>
                  </a:ext>
                </a:extLst>
              </p:cNvPr>
              <p:cNvSpPr txBox="1"/>
              <p:nvPr/>
            </p:nvSpPr>
            <p:spPr>
              <a:xfrm>
                <a:off x="3148353" y="4686464"/>
                <a:ext cx="975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Frequency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B76E858-A61B-B782-A39B-0C13E3BFE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4797" y="4694926"/>
                <a:ext cx="2633625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45A7D2D-5939-78D7-F963-7CC102274E9D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353" y="4024586"/>
                    <a:ext cx="81804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oMath>
                    </a14:m>
                    <a:r>
                      <a:rPr lang="en-US" sz="1400" dirty="0"/>
                      <a:t> 3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45A7D2D-5939-78D7-F963-7CC102274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353" y="4024586"/>
                    <a:ext cx="818044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154" t="-29412" r="-4615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DB22B06-6436-4177-A70C-0FD488D572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8264" y="3977233"/>
                <a:ext cx="0" cy="701067"/>
              </a:xfrm>
              <a:prstGeom prst="line">
                <a:avLst/>
              </a:prstGeom>
              <a:ln w="38100">
                <a:solidFill>
                  <a:srgbClr val="E38944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BBFF465-4822-E923-6670-6E836FFF1CD6}"/>
                  </a:ext>
                </a:extLst>
              </p:cNvPr>
              <p:cNvGrpSpPr/>
              <p:nvPr/>
            </p:nvGrpSpPr>
            <p:grpSpPr>
              <a:xfrm>
                <a:off x="2825487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BFFB78-3CFE-B91E-7415-7BA712145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26538A3-2AC9-8A63-8E67-B86E13EC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2E1878A-1DC1-C389-2882-0FEB89633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0F082FD-B885-D607-229A-45C1412FB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FB0BED9-A77B-FF3F-2ED6-C24E52FF8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9F9F5E1-B750-4C6F-4D8E-D2049E1C7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E8B1C07-586E-3DEA-3D97-9748C37E5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1AD247E-A8F7-3DCC-60EC-E04C1FAA4992}"/>
                  </a:ext>
                </a:extLst>
              </p:cNvPr>
              <p:cNvGrpSpPr/>
              <p:nvPr/>
            </p:nvGrpSpPr>
            <p:grpSpPr>
              <a:xfrm flipH="1">
                <a:off x="1590352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E3CB5040-B147-DBF9-3C58-69F24D7A3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351979A-B56E-B281-9225-530EFF583F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9838921-E17D-1F1A-E3FD-D0BAE8140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5D6B691-F063-1644-C8DF-B8DF09704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A304B19-B694-FDC9-6A2E-D438141C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2428F4B-A467-D113-AFE3-072F7AFB3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0FF1858-8842-B93A-F8BD-AF2900641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D1D34E-0DC4-6739-D878-E2EDFC775C8A}"/>
                </a:ext>
              </a:extLst>
            </p:cNvPr>
            <p:cNvSpPr txBox="1"/>
            <p:nvPr/>
          </p:nvSpPr>
          <p:spPr>
            <a:xfrm>
              <a:off x="827919" y="1018596"/>
              <a:ext cx="1415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Square wave AM (10% duty)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D4851A-8254-6A97-CBE4-5CD86A10C7FF}"/>
              </a:ext>
            </a:extLst>
          </p:cNvPr>
          <p:cNvGrpSpPr/>
          <p:nvPr/>
        </p:nvGrpSpPr>
        <p:grpSpPr>
          <a:xfrm>
            <a:off x="397210" y="968466"/>
            <a:ext cx="4840920" cy="3584647"/>
            <a:chOff x="397210" y="968466"/>
            <a:chExt cx="4840920" cy="35846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7C4652-D83E-0023-CCC5-1EC32310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210" y="1564418"/>
              <a:ext cx="4840920" cy="29045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705405-6173-7985-8969-3984FA18B0A3}"/>
                </a:ext>
              </a:extLst>
            </p:cNvPr>
            <p:cNvSpPr txBox="1"/>
            <p:nvPr/>
          </p:nvSpPr>
          <p:spPr>
            <a:xfrm rot="16200000">
              <a:off x="80159" y="271659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Intensity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FA4631-011A-8114-52B1-3F20AAB0B47D}"/>
                </a:ext>
              </a:extLst>
            </p:cNvPr>
            <p:cNvSpPr txBox="1"/>
            <p:nvPr/>
          </p:nvSpPr>
          <p:spPr>
            <a:xfrm>
              <a:off x="2428781" y="4183781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 (mm)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F89FFE5-24DE-D357-19AF-019B219CF1B6}"/>
                    </a:ext>
                  </a:extLst>
                </p:cNvPr>
                <p:cNvSpPr txBox="1"/>
                <p:nvPr/>
              </p:nvSpPr>
              <p:spPr>
                <a:xfrm>
                  <a:off x="955675" y="968466"/>
                  <a:ext cx="2766319" cy="732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Without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(assume field along z)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F89FFE5-24DE-D357-19AF-019B219CF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675" y="968466"/>
                  <a:ext cx="2766319" cy="732060"/>
                </a:xfrm>
                <a:prstGeom prst="rect">
                  <a:avLst/>
                </a:prstGeom>
                <a:blipFill>
                  <a:blip r:embed="rId6"/>
                  <a:stretch>
                    <a:fillRect l="-2283" t="-5172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33">
                <a:extLst>
                  <a:ext uri="{FF2B5EF4-FFF2-40B4-BE49-F238E27FC236}">
                    <a16:creationId xmlns:a16="http://schemas.microsoft.com/office/drawing/2014/main" id="{A67A3463-4617-ABA8-E8C5-5F5C26E426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 MHz data + model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itle 33">
                <a:extLst>
                  <a:ext uri="{FF2B5EF4-FFF2-40B4-BE49-F238E27FC236}">
                    <a16:creationId xmlns:a16="http://schemas.microsoft.com/office/drawing/2014/main" id="{A67A3463-4617-ABA8-E8C5-5F5C26E426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2303" t="-1025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E75495-DCC1-AB06-4F2B-6C98CB8F77B8}"/>
              </a:ext>
            </a:extLst>
          </p:cNvPr>
          <p:cNvSpPr txBox="1"/>
          <p:nvPr/>
        </p:nvSpPr>
        <p:spPr>
          <a:xfrm>
            <a:off x="5031347" y="1257200"/>
            <a:ext cx="2766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</a:t>
            </a:r>
            <a:r>
              <a:rPr lang="en-US" sz="2000" baseline="-250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= 0.12 G, B</a:t>
            </a:r>
            <a:r>
              <a:rPr lang="en-US" sz="2000" baseline="-25000" dirty="0"/>
              <a:t>y</a:t>
            </a:r>
            <a:r>
              <a:rPr lang="en-US" sz="2000" dirty="0">
                <a:solidFill>
                  <a:schemeClr val="tx1"/>
                </a:solidFill>
              </a:rPr>
              <a:t> = 0.36 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41139C-123F-15AD-9229-79830017C5B7}"/>
              </a:ext>
            </a:extLst>
          </p:cNvPr>
          <p:cNvSpPr txBox="1"/>
          <p:nvPr/>
        </p:nvSpPr>
        <p:spPr>
          <a:xfrm>
            <a:off x="6616636" y="418378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(mm)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8827DE-1741-66E8-94B1-0330D39C082B}"/>
              </a:ext>
            </a:extLst>
          </p:cNvPr>
          <p:cNvGrpSpPr/>
          <p:nvPr/>
        </p:nvGrpSpPr>
        <p:grpSpPr>
          <a:xfrm>
            <a:off x="6298129" y="3360928"/>
            <a:ext cx="2534780" cy="707886"/>
            <a:chOff x="6298129" y="3360928"/>
            <a:chExt cx="2534780" cy="707886"/>
          </a:xfrm>
        </p:grpSpPr>
        <p:pic>
          <p:nvPicPr>
            <p:cNvPr id="37" name="Graphic 36" descr="Star-struck face outline with solid fill">
              <a:extLst>
                <a:ext uri="{FF2B5EF4-FFF2-40B4-BE49-F238E27FC236}">
                  <a16:creationId xmlns:a16="http://schemas.microsoft.com/office/drawing/2014/main" id="{41A4A63F-0DCD-4F0F-F91B-FE8AEA4CD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99866">
              <a:off x="8187447" y="3412056"/>
              <a:ext cx="645462" cy="64546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8358C0-D54E-0075-B012-3C21493E294D}"/>
                </a:ext>
              </a:extLst>
            </p:cNvPr>
            <p:cNvSpPr txBox="1"/>
            <p:nvPr/>
          </p:nvSpPr>
          <p:spPr>
            <a:xfrm>
              <a:off x="6298129" y="3360928"/>
              <a:ext cx="2032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</a:rPr>
                <a:t>Good agreement with data!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06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6C9F8E5-839A-584C-DBC3-800DE0D54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648" y="1564418"/>
            <a:ext cx="4895504" cy="29373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6C948D-AA74-3C74-F9CF-3FE841B4CD67}"/>
              </a:ext>
            </a:extLst>
          </p:cNvPr>
          <p:cNvGrpSpPr/>
          <p:nvPr/>
        </p:nvGrpSpPr>
        <p:grpSpPr>
          <a:xfrm>
            <a:off x="5973496" y="84620"/>
            <a:ext cx="3122333" cy="1175044"/>
            <a:chOff x="827919" y="1018596"/>
            <a:chExt cx="3122333" cy="117504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FC4242-A41F-A279-4DCC-D61CF1CEDC23}"/>
                </a:ext>
              </a:extLst>
            </p:cNvPr>
            <p:cNvGrpSpPr/>
            <p:nvPr/>
          </p:nvGrpSpPr>
          <p:grpSpPr>
            <a:xfrm>
              <a:off x="1191399" y="1176632"/>
              <a:ext cx="2758853" cy="1017008"/>
              <a:chOff x="1364797" y="3977233"/>
              <a:chExt cx="2758853" cy="101700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5B9D94-8349-654D-E1C7-0AE634D29624}"/>
                  </a:ext>
                </a:extLst>
              </p:cNvPr>
              <p:cNvSpPr txBox="1"/>
              <p:nvPr/>
            </p:nvSpPr>
            <p:spPr>
              <a:xfrm>
                <a:off x="3148353" y="4686464"/>
                <a:ext cx="975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Frequency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B76E858-A61B-B782-A39B-0C13E3BFE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4797" y="4694926"/>
                <a:ext cx="2633625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45A7D2D-5939-78D7-F963-7CC102274E9D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353" y="4024586"/>
                    <a:ext cx="81804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oMath>
                    </a14:m>
                    <a:r>
                      <a:rPr lang="en-US" sz="1400" dirty="0"/>
                      <a:t> 3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45A7D2D-5939-78D7-F963-7CC102274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353" y="4024586"/>
                    <a:ext cx="818044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154" t="-29412" r="-4615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DB22B06-6436-4177-A70C-0FD488D572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8264" y="3977233"/>
                <a:ext cx="0" cy="701067"/>
              </a:xfrm>
              <a:prstGeom prst="line">
                <a:avLst/>
              </a:prstGeom>
              <a:ln w="38100">
                <a:solidFill>
                  <a:srgbClr val="E38944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BBFF465-4822-E923-6670-6E836FFF1CD6}"/>
                  </a:ext>
                </a:extLst>
              </p:cNvPr>
              <p:cNvGrpSpPr/>
              <p:nvPr/>
            </p:nvGrpSpPr>
            <p:grpSpPr>
              <a:xfrm>
                <a:off x="2825487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BFFB78-3CFE-B91E-7415-7BA712145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26538A3-2AC9-8A63-8E67-B86E13EC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2E1878A-1DC1-C389-2882-0FEB89633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0F082FD-B885-D607-229A-45C1412FB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FB0BED9-A77B-FF3F-2ED6-C24E52FF8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9F9F5E1-B750-4C6F-4D8E-D2049E1C7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E8B1C07-586E-3DEA-3D97-9748C37E5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1AD247E-A8F7-3DCC-60EC-E04C1FAA4992}"/>
                  </a:ext>
                </a:extLst>
              </p:cNvPr>
              <p:cNvGrpSpPr/>
              <p:nvPr/>
            </p:nvGrpSpPr>
            <p:grpSpPr>
              <a:xfrm flipH="1">
                <a:off x="1590352" y="4014552"/>
                <a:ext cx="913428" cy="660400"/>
                <a:chOff x="2825487" y="4031178"/>
                <a:chExt cx="913428" cy="66040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E3CB5040-B147-DBF9-3C58-69F24D7A3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95287" y="4361378"/>
                  <a:ext cx="660400" cy="0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351979A-B56E-B281-9225-530EFF583F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2353" y="4256656"/>
                  <a:ext cx="0" cy="434922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9838921-E17D-1F1A-E3FD-D0BAE8140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9220" y="4474117"/>
                  <a:ext cx="0" cy="2174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5D6B691-F063-1644-C8DF-B8DF09704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420" y="4556600"/>
                  <a:ext cx="0" cy="134978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A304B19-B694-FDC9-6A2E-D438141C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8915" y="4612017"/>
                  <a:ext cx="0" cy="79561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2428F4B-A467-D113-AFE3-072F7AFB3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6920" y="4122509"/>
                  <a:ext cx="0" cy="569069"/>
                </a:xfrm>
                <a:prstGeom prst="line">
                  <a:avLst/>
                </a:prstGeom>
                <a:ln w="38100">
                  <a:solidFill>
                    <a:srgbClr val="E38944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0FF1858-8842-B93A-F8BD-AF2900641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4753" y="4361378"/>
                  <a:ext cx="0" cy="330200"/>
                </a:xfrm>
                <a:prstGeom prst="line">
                  <a:avLst/>
                </a:prstGeom>
                <a:ln w="38100">
                  <a:solidFill>
                    <a:srgbClr val="E38944">
                      <a:alpha val="25098"/>
                    </a:srgbClr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D1D34E-0DC4-6739-D878-E2EDFC775C8A}"/>
                </a:ext>
              </a:extLst>
            </p:cNvPr>
            <p:cNvSpPr txBox="1"/>
            <p:nvPr/>
          </p:nvSpPr>
          <p:spPr>
            <a:xfrm>
              <a:off x="827919" y="1018596"/>
              <a:ext cx="1415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Square wave AM (10% duty)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33">
                <a:extLst>
                  <a:ext uri="{FF2B5EF4-FFF2-40B4-BE49-F238E27FC236}">
                    <a16:creationId xmlns:a16="http://schemas.microsoft.com/office/drawing/2014/main" id="{A67A3463-4617-ABA8-E8C5-5F5C26E426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 MHz data + model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itle 33">
                <a:extLst>
                  <a:ext uri="{FF2B5EF4-FFF2-40B4-BE49-F238E27FC236}">
                    <a16:creationId xmlns:a16="http://schemas.microsoft.com/office/drawing/2014/main" id="{A67A3463-4617-ABA8-E8C5-5F5C26E426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03" t="-1025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E75495-DCC1-AB06-4F2B-6C98CB8F77B8}"/>
                  </a:ext>
                </a:extLst>
              </p:cNvPr>
              <p:cNvSpPr txBox="1"/>
              <p:nvPr/>
            </p:nvSpPr>
            <p:spPr>
              <a:xfrm>
                <a:off x="5031347" y="1257200"/>
                <a:ext cx="36252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B</a:t>
                </a:r>
                <a:r>
                  <a:rPr lang="en-US" sz="2000" baseline="-25000" dirty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0.12 G, B</a:t>
                </a:r>
                <a:r>
                  <a:rPr lang="en-US" sz="2000" baseline="-25000" dirty="0"/>
                  <a:t>y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0.36 G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0.02 G)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E75495-DCC1-AB06-4F2B-6C98CB8F7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347" y="1257200"/>
                <a:ext cx="3625291" cy="400110"/>
              </a:xfrm>
              <a:prstGeom prst="rect">
                <a:avLst/>
              </a:prstGeom>
              <a:blipFill>
                <a:blip r:embed="rId6"/>
                <a:stretch>
                  <a:fillRect l="-1748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F41139C-123F-15AD-9229-79830017C5B7}"/>
              </a:ext>
            </a:extLst>
          </p:cNvPr>
          <p:cNvSpPr txBox="1"/>
          <p:nvPr/>
        </p:nvSpPr>
        <p:spPr>
          <a:xfrm>
            <a:off x="6616636" y="418378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(mm)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8B5272-5DDD-FC28-B6D2-F4A7FDF420D8}"/>
              </a:ext>
            </a:extLst>
          </p:cNvPr>
          <p:cNvGrpSpPr/>
          <p:nvPr/>
        </p:nvGrpSpPr>
        <p:grpSpPr>
          <a:xfrm>
            <a:off x="564654" y="2145354"/>
            <a:ext cx="4271093" cy="2707802"/>
            <a:chOff x="564654" y="1888175"/>
            <a:chExt cx="4271093" cy="2707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824DF54-673D-79A1-0475-75659116BB98}"/>
                    </a:ext>
                  </a:extLst>
                </p:cNvPr>
                <p:cNvSpPr txBox="1"/>
                <p:nvPr/>
              </p:nvSpPr>
              <p:spPr>
                <a:xfrm rot="16200000">
                  <a:off x="-117584" y="2883053"/>
                  <a:ext cx="16414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dirty="0"/>
                    <a:t> (units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824DF54-673D-79A1-0475-75659116B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17584" y="2883053"/>
                  <a:ext cx="164147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6087" t="-7692" r="-47826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00E0A09-BA54-3229-FC6E-63FB1222D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3230" y="1888175"/>
              <a:ext cx="3952517" cy="270780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5BEDCB8-EE33-0D05-0419-66664DB7390F}"/>
                  </a:ext>
                </a:extLst>
              </p:cNvPr>
              <p:cNvSpPr txBox="1"/>
              <p:nvPr/>
            </p:nvSpPr>
            <p:spPr>
              <a:xfrm>
                <a:off x="1081457" y="1087059"/>
                <a:ext cx="3460191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Estimate all 3 components</a:t>
                </a:r>
                <a:endParaRPr lang="en-US" sz="2000" b="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5BEDCB8-EE33-0D05-0419-66664DB73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457" y="1087059"/>
                <a:ext cx="3460191" cy="1026435"/>
              </a:xfrm>
              <a:prstGeom prst="rect">
                <a:avLst/>
              </a:prstGeom>
              <a:blipFill>
                <a:blip r:embed="rId11"/>
                <a:stretch>
                  <a:fillRect l="-1460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21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3" y="359541"/>
            <a:ext cx="7707862" cy="488024"/>
          </a:xfrm>
        </p:spPr>
        <p:txBody>
          <a:bodyPr/>
          <a:lstStyle/>
          <a:p>
            <a:r>
              <a:rPr lang="en-US" dirty="0"/>
              <a:t>Laser polarization dependence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440A2-EDFC-D501-2E4B-705327DF7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9" y="847565"/>
            <a:ext cx="3627380" cy="217642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76F3C8-AFD4-F077-61F8-D6FF919BBA3C}"/>
              </a:ext>
            </a:extLst>
          </p:cNvPr>
          <p:cNvCxnSpPr>
            <a:cxnSpLocks/>
          </p:cNvCxnSpPr>
          <p:nvPr/>
        </p:nvCxnSpPr>
        <p:spPr>
          <a:xfrm flipH="1">
            <a:off x="3467663" y="1498037"/>
            <a:ext cx="519979" cy="38132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A5DE95-FDCE-667B-CB78-4422E882C859}"/>
                  </a:ext>
                </a:extLst>
              </p:cNvPr>
              <p:cNvSpPr txBox="1"/>
              <p:nvPr/>
            </p:nvSpPr>
            <p:spPr>
              <a:xfrm>
                <a:off x="3948895" y="1013661"/>
                <a:ext cx="3015429" cy="6480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600" dirty="0">
                    <a:solidFill>
                      <a:srgbClr val="2AA02B"/>
                    </a:solidFill>
                  </a:rPr>
                  <a:t>y-polarized light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2AA02B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2AA02B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acc>
                    <m:r>
                      <a:rPr lang="en-US" sz="1600" i="1">
                        <a:solidFill>
                          <a:srgbClr val="2AA02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2AA02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2AA02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2AA02B"/>
                    </a:solidFill>
                    <a:cs typeface="Arial" panose="020B0604020202020204" pitchFamily="34" charset="0"/>
                  </a:rPr>
                  <a:t> </a:t>
                </a:r>
                <a:endParaRPr lang="en-US" sz="1600" dirty="0">
                  <a:solidFill>
                    <a:srgbClr val="2AA02B"/>
                  </a:solidFill>
                </a:endParaRPr>
              </a:p>
              <a:p>
                <a:r>
                  <a:rPr lang="en-US" sz="1600" dirty="0">
                    <a:solidFill>
                      <a:srgbClr val="2AA02B"/>
                    </a:solidFill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2AA02B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2AA02B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solidFill>
                              <a:srgbClr val="2AA02B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2AA02B"/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2AA02B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2AA02B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solidFill>
                              <a:srgbClr val="2AA02B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2AA02B"/>
                    </a:solidFill>
                    <a:cs typeface="Arial" panose="020B0604020202020204" pitchFamily="34" charset="0"/>
                  </a:rPr>
                  <a:t> transitions)</a:t>
                </a:r>
                <a:r>
                  <a:rPr lang="en-US" sz="1600" dirty="0">
                    <a:solidFill>
                      <a:srgbClr val="2AA02B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A5DE95-FDCE-667B-CB78-4422E882C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895" y="1013661"/>
                <a:ext cx="3015429" cy="648023"/>
              </a:xfrm>
              <a:prstGeom prst="rect">
                <a:avLst/>
              </a:prstGeom>
              <a:blipFill>
                <a:blip r:embed="rId4"/>
                <a:stretch>
                  <a:fillRect l="-1261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83DAC-4B4B-43C7-C40A-13C3BD98A42C}"/>
              </a:ext>
            </a:extLst>
          </p:cNvPr>
          <p:cNvGrpSpPr/>
          <p:nvPr/>
        </p:nvGrpSpPr>
        <p:grpSpPr>
          <a:xfrm>
            <a:off x="6727501" y="862586"/>
            <a:ext cx="1808266" cy="1846155"/>
            <a:chOff x="9994003" y="2097738"/>
            <a:chExt cx="1808266" cy="184460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27511F0-6F67-8A73-DDD0-D2F70CEBF529}"/>
                </a:ext>
              </a:extLst>
            </p:cNvPr>
            <p:cNvCxnSpPr/>
            <p:nvPr/>
          </p:nvCxnSpPr>
          <p:spPr>
            <a:xfrm flipH="1">
              <a:off x="9994003" y="3253526"/>
              <a:ext cx="10507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AF76F-F485-359F-F81D-B949D7A7E9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44703" y="2294018"/>
              <a:ext cx="1" cy="969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B2BDBB0-DE10-CD5F-D7C0-15DA69AFC5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31824" y="3250721"/>
              <a:ext cx="485787" cy="5745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758F2C-138A-41B9-5019-E2B5A24E1A06}"/>
                </a:ext>
              </a:extLst>
            </p:cNvPr>
            <p:cNvSpPr txBox="1"/>
            <p:nvPr/>
          </p:nvSpPr>
          <p:spPr>
            <a:xfrm>
              <a:off x="11534499" y="3604072"/>
              <a:ext cx="267770" cy="33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2258BA-CB9B-0934-7F8D-5314B741DFB2}"/>
                </a:ext>
              </a:extLst>
            </p:cNvPr>
            <p:cNvSpPr txBox="1"/>
            <p:nvPr/>
          </p:nvSpPr>
          <p:spPr>
            <a:xfrm>
              <a:off x="11039425" y="2097738"/>
              <a:ext cx="267770" cy="33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E41D70-9A60-5B70-346B-2947A4052BD9}"/>
                </a:ext>
              </a:extLst>
            </p:cNvPr>
            <p:cNvSpPr txBox="1"/>
            <p:nvPr/>
          </p:nvSpPr>
          <p:spPr>
            <a:xfrm>
              <a:off x="9994003" y="3244334"/>
              <a:ext cx="267770" cy="33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A9652E-25C8-7DB2-0D30-76D34B37D93D}"/>
                  </a:ext>
                </a:extLst>
              </p:cNvPr>
              <p:cNvSpPr txBox="1"/>
              <p:nvPr/>
            </p:nvSpPr>
            <p:spPr>
              <a:xfrm>
                <a:off x="7861050" y="1460410"/>
                <a:ext cx="177934" cy="276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A9652E-25C8-7DB2-0D30-76D34B37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050" y="1460410"/>
                <a:ext cx="177934" cy="276166"/>
              </a:xfrm>
              <a:prstGeom prst="rect">
                <a:avLst/>
              </a:prstGeom>
              <a:blipFill>
                <a:blip r:embed="rId5"/>
                <a:stretch>
                  <a:fillRect l="-33333" r="-2000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75AB4C-D958-DF6F-5EE4-6F9D2C506FDA}"/>
              </a:ext>
            </a:extLst>
          </p:cNvPr>
          <p:cNvCxnSpPr/>
          <p:nvPr/>
        </p:nvCxnSpPr>
        <p:spPr>
          <a:xfrm>
            <a:off x="6947381" y="2007924"/>
            <a:ext cx="765489" cy="0"/>
          </a:xfrm>
          <a:prstGeom prst="straightConnector1">
            <a:avLst/>
          </a:prstGeom>
          <a:ln w="38100">
            <a:solidFill>
              <a:schemeClr val="accent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9205D8-5FD1-89F8-E20C-18D47A057750}"/>
                  </a:ext>
                </a:extLst>
              </p:cNvPr>
              <p:cNvSpPr txBox="1"/>
              <p:nvPr/>
            </p:nvSpPr>
            <p:spPr>
              <a:xfrm>
                <a:off x="7241916" y="1681418"/>
                <a:ext cx="211404" cy="2761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9205D8-5FD1-89F8-E20C-18D47A057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916" y="1681418"/>
                <a:ext cx="211404" cy="276166"/>
              </a:xfrm>
              <a:prstGeom prst="rect">
                <a:avLst/>
              </a:prstGeom>
              <a:blipFill>
                <a:blip r:embed="rId6"/>
                <a:stretch>
                  <a:fillRect l="-16667" r="-1111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4B3F7FE-43BA-6B0B-8572-E1C6993129D9}"/>
              </a:ext>
            </a:extLst>
          </p:cNvPr>
          <p:cNvGrpSpPr/>
          <p:nvPr/>
        </p:nvGrpSpPr>
        <p:grpSpPr>
          <a:xfrm>
            <a:off x="4512296" y="1992381"/>
            <a:ext cx="1641551" cy="1082152"/>
            <a:chOff x="4468326" y="3384679"/>
            <a:chExt cx="979725" cy="64585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93C906-B750-C821-8FEC-083C720AE062}"/>
                </a:ext>
              </a:extLst>
            </p:cNvPr>
            <p:cNvCxnSpPr>
              <a:cxnSpLocks/>
            </p:cNvCxnSpPr>
            <p:nvPr/>
          </p:nvCxnSpPr>
          <p:spPr>
            <a:xfrm>
              <a:off x="4826966" y="4030537"/>
              <a:ext cx="2600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B9487F-C4C4-6911-FCE8-C595A0835562}"/>
                </a:ext>
              </a:extLst>
            </p:cNvPr>
            <p:cNvCxnSpPr>
              <a:cxnSpLocks/>
            </p:cNvCxnSpPr>
            <p:nvPr/>
          </p:nvCxnSpPr>
          <p:spPr>
            <a:xfrm>
              <a:off x="4826966" y="3547454"/>
              <a:ext cx="26004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D2F697-6230-C7D4-C3B3-88B3FB47F3BB}"/>
                </a:ext>
              </a:extLst>
            </p:cNvPr>
            <p:cNvCxnSpPr>
              <a:cxnSpLocks/>
            </p:cNvCxnSpPr>
            <p:nvPr/>
          </p:nvCxnSpPr>
          <p:spPr>
            <a:xfrm>
              <a:off x="5188010" y="3384679"/>
              <a:ext cx="26004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4341B1-3BC3-DA42-CD86-7E9D83511A05}"/>
                </a:ext>
              </a:extLst>
            </p:cNvPr>
            <p:cNvCxnSpPr>
              <a:cxnSpLocks/>
            </p:cNvCxnSpPr>
            <p:nvPr/>
          </p:nvCxnSpPr>
          <p:spPr>
            <a:xfrm>
              <a:off x="4468326" y="3682458"/>
              <a:ext cx="26004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ED17A0A-73E6-A0BA-0B4A-033F9B3E9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480" y="3384679"/>
              <a:ext cx="338735" cy="645508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C88A08C-B807-C99C-03FC-8969F215FB6F}"/>
                </a:ext>
              </a:extLst>
            </p:cNvPr>
            <p:cNvCxnSpPr>
              <a:cxnSpLocks/>
            </p:cNvCxnSpPr>
            <p:nvPr/>
          </p:nvCxnSpPr>
          <p:spPr>
            <a:xfrm>
              <a:off x="4598251" y="3699280"/>
              <a:ext cx="381150" cy="328385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37E9A-319E-742B-F874-22DAD0F5857F}"/>
                  </a:ext>
                </a:extLst>
              </p:cNvPr>
              <p:cNvSpPr txBox="1"/>
              <p:nvPr/>
            </p:nvSpPr>
            <p:spPr>
              <a:xfrm>
                <a:off x="5605102" y="2366823"/>
                <a:ext cx="5463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37E9A-319E-742B-F874-22DAD0F58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02" y="2366823"/>
                <a:ext cx="54630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F99D2D-4115-58F7-DF26-4C3F76559994}"/>
                  </a:ext>
                </a:extLst>
              </p:cNvPr>
              <p:cNvSpPr txBox="1"/>
              <p:nvPr/>
            </p:nvSpPr>
            <p:spPr>
              <a:xfrm>
                <a:off x="4566920" y="2746608"/>
                <a:ext cx="5463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F99D2D-4115-58F7-DF26-4C3F76559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20" y="2746608"/>
                <a:ext cx="54630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142231-210A-5CD3-9AEF-85F1826527BA}"/>
                  </a:ext>
                </a:extLst>
              </p:cNvPr>
              <p:cNvSpPr txBox="1"/>
              <p:nvPr/>
            </p:nvSpPr>
            <p:spPr>
              <a:xfrm rot="16200000">
                <a:off x="-84853" y="1704041"/>
                <a:ext cx="150355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Fluorescence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142231-210A-5CD3-9AEF-85F18265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4853" y="1704041"/>
                <a:ext cx="1503553" cy="307777"/>
              </a:xfrm>
              <a:prstGeom prst="rect">
                <a:avLst/>
              </a:prstGeom>
              <a:blipFill>
                <a:blip r:embed="rId12"/>
                <a:stretch>
                  <a:fillRect l="-4000" r="-20000"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1BB38B-77B4-A769-D42A-6BC1DC3A9068}"/>
                  </a:ext>
                </a:extLst>
              </p:cNvPr>
              <p:cNvSpPr txBox="1"/>
              <p:nvPr/>
            </p:nvSpPr>
            <p:spPr>
              <a:xfrm>
                <a:off x="2036902" y="2872155"/>
                <a:ext cx="83869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1BB38B-77B4-A769-D42A-6BC1DC3A9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902" y="2872155"/>
                <a:ext cx="838691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BB72C91-DDF6-11F4-EAC7-2DDFE14A5ED4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5642303-931A-F5EC-BFA4-DA04A388E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18" name="Picture 17" descr="A diagram of a graph&#10;&#10;Description automatically generated">
            <a:extLst>
              <a:ext uri="{FF2B5EF4-FFF2-40B4-BE49-F238E27FC236}">
                <a16:creationId xmlns:a16="http://schemas.microsoft.com/office/drawing/2014/main" id="{820F7AD2-434E-49B0-1170-1EC9F73E64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2690" y="15778"/>
            <a:ext cx="2274654" cy="102770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D4DE425-05FB-7607-94E5-A0978C77703A}"/>
              </a:ext>
            </a:extLst>
          </p:cNvPr>
          <p:cNvGrpSpPr/>
          <p:nvPr/>
        </p:nvGrpSpPr>
        <p:grpSpPr>
          <a:xfrm>
            <a:off x="7782787" y="1151962"/>
            <a:ext cx="0" cy="1780018"/>
            <a:chOff x="7782787" y="1151962"/>
            <a:chExt cx="0" cy="178001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1C93C-2171-9A31-D5DE-4EDE7C4C5193}"/>
                </a:ext>
              </a:extLst>
            </p:cNvPr>
            <p:cNvCxnSpPr/>
            <p:nvPr/>
          </p:nvCxnSpPr>
          <p:spPr>
            <a:xfrm>
              <a:off x="7782787" y="1151962"/>
              <a:ext cx="0" cy="89293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4A638A4-331A-77BB-355D-301A171777BB}"/>
                </a:ext>
              </a:extLst>
            </p:cNvPr>
            <p:cNvCxnSpPr/>
            <p:nvPr/>
          </p:nvCxnSpPr>
          <p:spPr>
            <a:xfrm>
              <a:off x="7782787" y="2039044"/>
              <a:ext cx="0" cy="892936"/>
            </a:xfrm>
            <a:prstGeom prst="straightConnector1">
              <a:avLst/>
            </a:prstGeom>
            <a:ln w="38100">
              <a:solidFill>
                <a:srgbClr val="FFFFFF">
                  <a:alpha val="0"/>
                </a:srgbClr>
              </a:solidFill>
              <a:headEnd type="triangle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E95335-82D7-8C42-474B-091B10C36BD6}"/>
              </a:ext>
            </a:extLst>
          </p:cNvPr>
          <p:cNvGrpSpPr/>
          <p:nvPr/>
        </p:nvGrpSpPr>
        <p:grpSpPr>
          <a:xfrm>
            <a:off x="7772923" y="2028547"/>
            <a:ext cx="1481312" cy="1488221"/>
            <a:chOff x="7373151" y="4068378"/>
            <a:chExt cx="1481312" cy="148822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2E44AC-B433-8A45-D22B-C1F50CCD56C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151" y="4068378"/>
              <a:ext cx="604821" cy="684597"/>
            </a:xfrm>
            <a:prstGeom prst="straightConnector1">
              <a:avLst/>
            </a:prstGeom>
            <a:ln>
              <a:solidFill>
                <a:srgbClr val="1D5A3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BAEFD8C-55D0-E231-0942-7D3C0839B3BA}"/>
                    </a:ext>
                  </a:extLst>
                </p:cNvPr>
                <p:cNvSpPr txBox="1"/>
                <p:nvPr/>
              </p:nvSpPr>
              <p:spPr>
                <a:xfrm>
                  <a:off x="7700839" y="4129441"/>
                  <a:ext cx="179856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D83393-D444-33C4-A3D9-7E2FE71A8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39" y="4129441"/>
                  <a:ext cx="179856" cy="317972"/>
                </a:xfrm>
                <a:prstGeom prst="rect">
                  <a:avLst/>
                </a:prstGeom>
                <a:blipFill>
                  <a:blip r:embed="rId15"/>
                  <a:stretch>
                    <a:fillRect l="-33333" r="-26667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7381C9-8D1D-E85D-B3F7-E48478AFD1DB}"/>
                </a:ext>
              </a:extLst>
            </p:cNvPr>
            <p:cNvSpPr txBox="1"/>
            <p:nvPr/>
          </p:nvSpPr>
          <p:spPr>
            <a:xfrm>
              <a:off x="7417526" y="4817935"/>
              <a:ext cx="143693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  <a:cs typeface="Arial" panose="020B0604020202020204" pitchFamily="34" charset="0"/>
                </a:rPr>
                <a:t>Laser beam propagating along 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5D1FA8D-AD5B-F4A3-9CCD-6EA3134A81CD}"/>
              </a:ext>
            </a:extLst>
          </p:cNvPr>
          <p:cNvSpPr txBox="1"/>
          <p:nvPr/>
        </p:nvSpPr>
        <p:spPr>
          <a:xfrm>
            <a:off x="5623249" y="1649252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baseline="-25000" dirty="0" err="1"/>
              <a:t>J</a:t>
            </a:r>
            <a:r>
              <a:rPr lang="en-US" sz="1600" dirty="0"/>
              <a:t>=1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AC28B3-F524-D647-FD48-5409BCD7066C}"/>
              </a:ext>
            </a:extLst>
          </p:cNvPr>
          <p:cNvSpPr txBox="1"/>
          <p:nvPr/>
        </p:nvSpPr>
        <p:spPr>
          <a:xfrm>
            <a:off x="4335352" y="2143401"/>
            <a:ext cx="122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baseline="-25000" dirty="0" err="1"/>
              <a:t>J</a:t>
            </a:r>
            <a:r>
              <a:rPr lang="en-US" sz="1600" dirty="0"/>
              <a:t>= -1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4B69D7-D665-CBCE-BB7F-7B6080E7B6E6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</p:spTree>
    <p:extLst>
      <p:ext uri="{BB962C8B-B14F-4D97-AF65-F5344CB8AC3E}">
        <p14:creationId xmlns:p14="http://schemas.microsoft.com/office/powerpoint/2010/main" val="387959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3" y="359541"/>
            <a:ext cx="7707862" cy="488024"/>
          </a:xfrm>
        </p:spPr>
        <p:txBody>
          <a:bodyPr/>
          <a:lstStyle/>
          <a:p>
            <a:r>
              <a:rPr lang="en-US" dirty="0"/>
              <a:t>Laser polarization dependence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22415E-AFDC-2038-D532-24BB4677057C}"/>
              </a:ext>
            </a:extLst>
          </p:cNvPr>
          <p:cNvGrpSpPr/>
          <p:nvPr/>
        </p:nvGrpSpPr>
        <p:grpSpPr>
          <a:xfrm>
            <a:off x="6727501" y="862586"/>
            <a:ext cx="1808266" cy="1846155"/>
            <a:chOff x="6037261" y="845357"/>
            <a:chExt cx="1808266" cy="18461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83DAC-4B4B-43C7-C40A-13C3BD98A42C}"/>
                </a:ext>
              </a:extLst>
            </p:cNvPr>
            <p:cNvGrpSpPr/>
            <p:nvPr/>
          </p:nvGrpSpPr>
          <p:grpSpPr>
            <a:xfrm>
              <a:off x="6037261" y="845357"/>
              <a:ext cx="1808266" cy="1846155"/>
              <a:chOff x="9994003" y="2097738"/>
              <a:chExt cx="1808266" cy="184460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27511F0-6F67-8A73-DDD0-D2F70CEBF529}"/>
                  </a:ext>
                </a:extLst>
              </p:cNvPr>
              <p:cNvCxnSpPr/>
              <p:nvPr/>
            </p:nvCxnSpPr>
            <p:spPr>
              <a:xfrm flipH="1">
                <a:off x="9994003" y="3253526"/>
                <a:ext cx="10507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41AF76F-F485-359F-F81D-B949D7A7E9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44703" y="2294018"/>
                <a:ext cx="1" cy="9695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B2BDBB0-DE10-CD5F-D7C0-15DA69AFC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31824" y="3250721"/>
                <a:ext cx="485787" cy="574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758F2C-138A-41B9-5019-E2B5A24E1A06}"/>
                  </a:ext>
                </a:extLst>
              </p:cNvPr>
              <p:cNvSpPr txBox="1"/>
              <p:nvPr/>
            </p:nvSpPr>
            <p:spPr>
              <a:xfrm>
                <a:off x="11534499" y="3604072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x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2258BA-CB9B-0934-7F8D-5314B741DFB2}"/>
                  </a:ext>
                </a:extLst>
              </p:cNvPr>
              <p:cNvSpPr txBox="1"/>
              <p:nvPr/>
            </p:nvSpPr>
            <p:spPr>
              <a:xfrm>
                <a:off x="11039425" y="2097738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y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E41D70-9A60-5B70-346B-2947A4052BD9}"/>
                  </a:ext>
                </a:extLst>
              </p:cNvPr>
              <p:cNvSpPr txBox="1"/>
              <p:nvPr/>
            </p:nvSpPr>
            <p:spPr>
              <a:xfrm>
                <a:off x="9994003" y="3244334"/>
                <a:ext cx="267770" cy="33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z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B75AB4C-D958-DF6F-5EE4-6F9D2C506FDA}"/>
                </a:ext>
              </a:extLst>
            </p:cNvPr>
            <p:cNvCxnSpPr/>
            <p:nvPr/>
          </p:nvCxnSpPr>
          <p:spPr>
            <a:xfrm>
              <a:off x="6257141" y="1990695"/>
              <a:ext cx="765489" cy="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A9652E-25C8-7DB2-0D30-76D34B37D93D}"/>
                    </a:ext>
                  </a:extLst>
                </p:cNvPr>
                <p:cNvSpPr txBox="1"/>
                <p:nvPr/>
              </p:nvSpPr>
              <p:spPr>
                <a:xfrm>
                  <a:off x="6574863" y="2076792"/>
                  <a:ext cx="177934" cy="2761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A9652E-25C8-7DB2-0D30-76D34B37D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63" y="2076792"/>
                  <a:ext cx="177934" cy="276166"/>
                </a:xfrm>
                <a:prstGeom prst="rect">
                  <a:avLst/>
                </a:prstGeom>
                <a:blipFill>
                  <a:blip r:embed="rId3"/>
                  <a:stretch>
                    <a:fillRect l="-33333" r="-2000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F9205D8-5FD1-89F8-E20C-18D47A057750}"/>
                    </a:ext>
                  </a:extLst>
                </p:cNvPr>
                <p:cNvSpPr txBox="1"/>
                <p:nvPr/>
              </p:nvSpPr>
              <p:spPr>
                <a:xfrm>
                  <a:off x="6551676" y="1664189"/>
                  <a:ext cx="211404" cy="2761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F9205D8-5FD1-89F8-E20C-18D47A057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1676" y="1664189"/>
                  <a:ext cx="211404" cy="276166"/>
                </a:xfrm>
                <a:prstGeom prst="rect">
                  <a:avLst/>
                </a:prstGeom>
                <a:blipFill>
                  <a:blip r:embed="rId4"/>
                  <a:stretch>
                    <a:fillRect l="-16667" r="-11111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1C93C-2171-9A31-D5DE-4EDE7C4C51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645776" y="1572611"/>
              <a:ext cx="0" cy="89293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BB72C91-DDF6-11F4-EAC7-2DDFE14A5ED4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5642303-931A-F5EC-BFA4-DA04A388E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18" name="Picture 17" descr="A diagram of a graph&#10;&#10;Description automatically generated">
            <a:extLst>
              <a:ext uri="{FF2B5EF4-FFF2-40B4-BE49-F238E27FC236}">
                <a16:creationId xmlns:a16="http://schemas.microsoft.com/office/drawing/2014/main" id="{820F7AD2-434E-49B0-1170-1EC9F73E6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690" y="15778"/>
            <a:ext cx="2274654" cy="10277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F3823B-7155-8F98-12AD-F7115BFD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1" y="847565"/>
            <a:ext cx="3627380" cy="2176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F4E42F-163F-A199-5962-8B60298ACB25}"/>
              </a:ext>
            </a:extLst>
          </p:cNvPr>
          <p:cNvCxnSpPr>
            <a:cxnSpLocks/>
          </p:cNvCxnSpPr>
          <p:nvPr/>
        </p:nvCxnSpPr>
        <p:spPr>
          <a:xfrm flipH="1">
            <a:off x="3467663" y="1498037"/>
            <a:ext cx="519979" cy="38132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1BE8C8-9CB4-8FE7-8C81-71AC6CC0FEF9}"/>
                  </a:ext>
                </a:extLst>
              </p:cNvPr>
              <p:cNvSpPr txBox="1"/>
              <p:nvPr/>
            </p:nvSpPr>
            <p:spPr>
              <a:xfrm>
                <a:off x="3963434" y="2131362"/>
                <a:ext cx="3015429" cy="6480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600" dirty="0">
                    <a:solidFill>
                      <a:srgbClr val="006300"/>
                    </a:solidFill>
                  </a:rPr>
                  <a:t>z-polarized light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0063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0063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acc>
                    <m:r>
                      <a:rPr lang="en-US" sz="1600" i="1">
                        <a:solidFill>
                          <a:srgbClr val="006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∥</m:t>
                    </m:r>
                  </m:oMath>
                </a14:m>
                <a:r>
                  <a:rPr lang="en-US" sz="1600" dirty="0">
                    <a:solidFill>
                      <a:srgbClr val="006300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006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006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006300"/>
                    </a:solidFill>
                    <a:cs typeface="Arial" panose="020B0604020202020204" pitchFamily="34" charset="0"/>
                  </a:rPr>
                  <a:t> </a:t>
                </a:r>
                <a:endParaRPr lang="en-US" sz="1600" dirty="0">
                  <a:solidFill>
                    <a:srgbClr val="006300"/>
                  </a:solidFill>
                </a:endParaRPr>
              </a:p>
              <a:p>
                <a:r>
                  <a:rPr lang="en-US" sz="1600" dirty="0">
                    <a:solidFill>
                      <a:srgbClr val="006300"/>
                    </a:solidFill>
                    <a:cs typeface="Arial" panose="020B0604020202020204" pitchFamily="34" charset="0"/>
                  </a:rPr>
                  <a:t>(only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63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sz="1600" dirty="0">
                    <a:solidFill>
                      <a:srgbClr val="006300"/>
                    </a:solidFill>
                    <a:cs typeface="Arial" panose="020B0604020202020204" pitchFamily="34" charset="0"/>
                  </a:rPr>
                  <a:t> transitions)</a:t>
                </a:r>
                <a:r>
                  <a:rPr lang="en-US" sz="1600" dirty="0">
                    <a:solidFill>
                      <a:srgbClr val="0063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1BE8C8-9CB4-8FE7-8C81-71AC6CC0F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434" y="2131362"/>
                <a:ext cx="3015429" cy="648023"/>
              </a:xfrm>
              <a:prstGeom prst="rect">
                <a:avLst/>
              </a:prstGeom>
              <a:blipFill>
                <a:blip r:embed="rId7"/>
                <a:stretch>
                  <a:fillRect l="-1261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6F74F7-3563-05AB-6285-59E13A3F37DF}"/>
              </a:ext>
            </a:extLst>
          </p:cNvPr>
          <p:cNvCxnSpPr>
            <a:cxnSpLocks/>
          </p:cNvCxnSpPr>
          <p:nvPr/>
        </p:nvCxnSpPr>
        <p:spPr>
          <a:xfrm flipH="1" flipV="1">
            <a:off x="3535556" y="2203915"/>
            <a:ext cx="468698" cy="26778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6F50CD-5477-7DBB-B048-D1D8BFE56EEB}"/>
                  </a:ext>
                </a:extLst>
              </p:cNvPr>
              <p:cNvSpPr txBox="1"/>
              <p:nvPr/>
            </p:nvSpPr>
            <p:spPr>
              <a:xfrm>
                <a:off x="3948894" y="1006241"/>
                <a:ext cx="3015429" cy="6480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600" dirty="0">
                    <a:solidFill>
                      <a:srgbClr val="95CF95"/>
                    </a:solidFill>
                  </a:rPr>
                  <a:t>y-polarized light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acc>
                    <m:r>
                      <a:rPr lang="en-US" sz="1600" i="1">
                        <a:solidFill>
                          <a:srgbClr val="95CF9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95CF95"/>
                    </a:solidFill>
                    <a:cs typeface="Arial" panose="020B0604020202020204" pitchFamily="34" charset="0"/>
                  </a:rPr>
                  <a:t> </a:t>
                </a:r>
                <a:endParaRPr lang="en-US" sz="1600" dirty="0">
                  <a:solidFill>
                    <a:srgbClr val="95CF95"/>
                  </a:solidFill>
                </a:endParaRPr>
              </a:p>
              <a:p>
                <a:r>
                  <a:rPr lang="en-US" sz="1600" dirty="0">
                    <a:solidFill>
                      <a:srgbClr val="95CF95"/>
                    </a:solidFill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95CF95"/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95CF95"/>
                    </a:solidFill>
                    <a:cs typeface="Arial" panose="020B0604020202020204" pitchFamily="34" charset="0"/>
                  </a:rPr>
                  <a:t> transitions)</a:t>
                </a:r>
                <a:r>
                  <a:rPr lang="en-US" sz="1600" dirty="0">
                    <a:solidFill>
                      <a:srgbClr val="95CF9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6F50CD-5477-7DBB-B048-D1D8BFE56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894" y="1006241"/>
                <a:ext cx="3015429" cy="648023"/>
              </a:xfrm>
              <a:prstGeom prst="rect">
                <a:avLst/>
              </a:prstGeom>
              <a:blipFill>
                <a:blip r:embed="rId8"/>
                <a:stretch>
                  <a:fillRect l="-1261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79323D8A-A527-C6B4-D63E-F482AD7BE665}"/>
              </a:ext>
            </a:extLst>
          </p:cNvPr>
          <p:cNvGrpSpPr/>
          <p:nvPr/>
        </p:nvGrpSpPr>
        <p:grpSpPr>
          <a:xfrm>
            <a:off x="4700808" y="3165675"/>
            <a:ext cx="1863122" cy="1215455"/>
            <a:chOff x="4506812" y="3403308"/>
            <a:chExt cx="937891" cy="61185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802609-997E-54BD-6494-D903D69B65C2}"/>
                </a:ext>
              </a:extLst>
            </p:cNvPr>
            <p:cNvCxnSpPr>
              <a:cxnSpLocks/>
            </p:cNvCxnSpPr>
            <p:nvPr/>
          </p:nvCxnSpPr>
          <p:spPr>
            <a:xfrm>
              <a:off x="4826966" y="4015165"/>
              <a:ext cx="2600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FF0E9B-DCF6-F672-32E4-17CAA6747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26966" y="3547454"/>
              <a:ext cx="260041" cy="0"/>
            </a:xfrm>
            <a:prstGeom prst="line">
              <a:avLst/>
            </a:prstGeom>
            <a:ln w="28575">
              <a:solidFill>
                <a:srgbClr val="1F6E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0E4CAB-2086-23B8-B364-4FAD2E421718}"/>
                </a:ext>
              </a:extLst>
            </p:cNvPr>
            <p:cNvCxnSpPr>
              <a:cxnSpLocks/>
            </p:cNvCxnSpPr>
            <p:nvPr/>
          </p:nvCxnSpPr>
          <p:spPr>
            <a:xfrm>
              <a:off x="5184662" y="3403308"/>
              <a:ext cx="2600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776A59-B2B3-552F-CADD-292E2A6567F1}"/>
                </a:ext>
              </a:extLst>
            </p:cNvPr>
            <p:cNvCxnSpPr>
              <a:cxnSpLocks/>
            </p:cNvCxnSpPr>
            <p:nvPr/>
          </p:nvCxnSpPr>
          <p:spPr>
            <a:xfrm>
              <a:off x="4506812" y="3679520"/>
              <a:ext cx="2600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F89C8-FECD-ACF5-0DE2-550213D071DA}"/>
                </a:ext>
              </a:extLst>
            </p:cNvPr>
            <p:cNvCxnSpPr>
              <a:cxnSpLocks/>
            </p:cNvCxnSpPr>
            <p:nvPr/>
          </p:nvCxnSpPr>
          <p:spPr>
            <a:xfrm>
              <a:off x="4950373" y="3547454"/>
              <a:ext cx="0" cy="467711"/>
            </a:xfrm>
            <a:prstGeom prst="straightConnector1">
              <a:avLst/>
            </a:prstGeom>
            <a:ln w="19050">
              <a:solidFill>
                <a:srgbClr val="1F6E0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62C403-7E29-9E67-33F6-A08FCDE10BAE}"/>
                  </a:ext>
                </a:extLst>
              </p:cNvPr>
              <p:cNvSpPr txBox="1"/>
              <p:nvPr/>
            </p:nvSpPr>
            <p:spPr>
              <a:xfrm>
                <a:off x="5158337" y="3761627"/>
                <a:ext cx="58426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62C403-7E29-9E67-33F6-A08FCDE1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337" y="3761627"/>
                <a:ext cx="584267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F8E1BA-2E0D-34BD-DCBB-856397FB348D}"/>
                  </a:ext>
                </a:extLst>
              </p:cNvPr>
              <p:cNvSpPr txBox="1"/>
              <p:nvPr/>
            </p:nvSpPr>
            <p:spPr>
              <a:xfrm rot="16200000">
                <a:off x="-84853" y="1704041"/>
                <a:ext cx="150355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Fluorescence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F8E1BA-2E0D-34BD-DCBB-856397FB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4853" y="1704041"/>
                <a:ext cx="1503553" cy="307777"/>
              </a:xfrm>
              <a:prstGeom prst="rect">
                <a:avLst/>
              </a:prstGeom>
              <a:blipFill>
                <a:blip r:embed="rId10"/>
                <a:stretch>
                  <a:fillRect l="-4000" r="-20000"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99361F-A356-9C42-F941-2F7312AE5958}"/>
                  </a:ext>
                </a:extLst>
              </p:cNvPr>
              <p:cNvSpPr txBox="1"/>
              <p:nvPr/>
            </p:nvSpPr>
            <p:spPr>
              <a:xfrm>
                <a:off x="2036902" y="2872155"/>
                <a:ext cx="83869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99361F-A356-9C42-F941-2F7312AE5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902" y="2872155"/>
                <a:ext cx="838691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27F8107-594B-90EF-BD26-E135EBEC7B60}"/>
              </a:ext>
            </a:extLst>
          </p:cNvPr>
          <p:cNvGrpSpPr/>
          <p:nvPr/>
        </p:nvGrpSpPr>
        <p:grpSpPr>
          <a:xfrm>
            <a:off x="7772923" y="2028547"/>
            <a:ext cx="1481312" cy="1488221"/>
            <a:chOff x="7373151" y="4068378"/>
            <a:chExt cx="1481312" cy="148822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8BC8EE3-3181-BF16-3989-3112B951D05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151" y="4068378"/>
              <a:ext cx="604821" cy="684597"/>
            </a:xfrm>
            <a:prstGeom prst="straightConnector1">
              <a:avLst/>
            </a:prstGeom>
            <a:ln>
              <a:solidFill>
                <a:srgbClr val="1D5A3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A2C1007-6248-F04B-474E-570F778E312B}"/>
                    </a:ext>
                  </a:extLst>
                </p:cNvPr>
                <p:cNvSpPr txBox="1"/>
                <p:nvPr/>
              </p:nvSpPr>
              <p:spPr>
                <a:xfrm>
                  <a:off x="7700839" y="4129441"/>
                  <a:ext cx="179856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D83393-D444-33C4-A3D9-7E2FE71A8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39" y="4129441"/>
                  <a:ext cx="179856" cy="317972"/>
                </a:xfrm>
                <a:prstGeom prst="rect">
                  <a:avLst/>
                </a:prstGeom>
                <a:blipFill>
                  <a:blip r:embed="rId13"/>
                  <a:stretch>
                    <a:fillRect l="-33333" r="-26667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5EFF90-5707-9335-E830-029E7C7D3BD3}"/>
                </a:ext>
              </a:extLst>
            </p:cNvPr>
            <p:cNvSpPr txBox="1"/>
            <p:nvPr/>
          </p:nvSpPr>
          <p:spPr>
            <a:xfrm>
              <a:off x="7417526" y="4817935"/>
              <a:ext cx="143693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  <a:cs typeface="Arial" panose="020B0604020202020204" pitchFamily="34" charset="0"/>
                </a:rPr>
                <a:t>Laser beam propagating along x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D324E44-E8F0-4074-6EB1-2B86942DC43B}"/>
              </a:ext>
            </a:extLst>
          </p:cNvPr>
          <p:cNvSpPr txBox="1"/>
          <p:nvPr/>
        </p:nvSpPr>
        <p:spPr>
          <a:xfrm>
            <a:off x="5232077" y="3113453"/>
            <a:ext cx="124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baseline="-25000" dirty="0" err="1"/>
              <a:t>J</a:t>
            </a:r>
            <a:r>
              <a:rPr lang="en-US" sz="1600" baseline="-25000" dirty="0"/>
              <a:t> </a:t>
            </a:r>
            <a:r>
              <a:rPr lang="en-US" sz="1600" dirty="0"/>
              <a:t>= 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07A6EC-A1E2-7E29-5885-4915D9DDFA51}"/>
              </a:ext>
            </a:extLst>
          </p:cNvPr>
          <p:cNvSpPr txBox="1"/>
          <p:nvPr/>
        </p:nvSpPr>
        <p:spPr>
          <a:xfrm>
            <a:off x="6051245" y="3921689"/>
            <a:ext cx="238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J</a:t>
            </a:r>
            <a:r>
              <a:rPr lang="en-US" dirty="0"/>
              <a:t> = 0 level does not shift in B-fields.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2B7083-544C-D867-4F22-CC93448571C9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889EC0-8DE7-E924-30F6-6FFD5A36BA83}"/>
              </a:ext>
            </a:extLst>
          </p:cNvPr>
          <p:cNvSpPr txBox="1"/>
          <p:nvPr/>
        </p:nvSpPr>
        <p:spPr>
          <a:xfrm>
            <a:off x="924707" y="3667084"/>
            <a:ext cx="3190649" cy="646331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2D picture: know when we are parallel to the B-field vector!</a:t>
            </a:r>
          </a:p>
        </p:txBody>
      </p:sp>
    </p:spTree>
    <p:extLst>
      <p:ext uri="{BB962C8B-B14F-4D97-AF65-F5344CB8AC3E}">
        <p14:creationId xmlns:p14="http://schemas.microsoft.com/office/powerpoint/2010/main" val="25003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578E5-E3FE-9F22-8226-0AB82AAABEFA}"/>
              </a:ext>
            </a:extLst>
          </p:cNvPr>
          <p:cNvSpPr txBox="1"/>
          <p:nvPr/>
        </p:nvSpPr>
        <p:spPr>
          <a:xfrm>
            <a:off x="532606" y="4806394"/>
            <a:ext cx="3018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Josh Tong, Mario Duenas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353C56-EB67-F588-0615-025C0E638256}"/>
              </a:ext>
            </a:extLst>
          </p:cNvPr>
          <p:cNvGrpSpPr/>
          <p:nvPr/>
        </p:nvGrpSpPr>
        <p:grpSpPr>
          <a:xfrm>
            <a:off x="446875" y="1236407"/>
            <a:ext cx="4455251" cy="3341439"/>
            <a:chOff x="446875" y="1154548"/>
            <a:chExt cx="4619818" cy="34648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95E303C-351C-599B-EF5B-668D00A4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875" y="1154548"/>
              <a:ext cx="4619818" cy="346486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84E4E1-50B0-C012-9A68-ED1C1A9543A8}"/>
                </a:ext>
              </a:extLst>
            </p:cNvPr>
            <p:cNvSpPr txBox="1"/>
            <p:nvPr/>
          </p:nvSpPr>
          <p:spPr>
            <a:xfrm rot="16200000">
              <a:off x="164599" y="2507386"/>
              <a:ext cx="1074333" cy="3847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00" dirty="0"/>
                <a:t>Intensity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B57E8A-7EB9-BAE0-A97E-E75D06276177}"/>
              </a:ext>
            </a:extLst>
          </p:cNvPr>
          <p:cNvGrpSpPr/>
          <p:nvPr/>
        </p:nvGrpSpPr>
        <p:grpSpPr>
          <a:xfrm>
            <a:off x="5542967" y="3288687"/>
            <a:ext cx="3054043" cy="1280846"/>
            <a:chOff x="5884480" y="3531074"/>
            <a:chExt cx="3054043" cy="1280846"/>
          </a:xfrm>
        </p:grpSpPr>
        <p:pic>
          <p:nvPicPr>
            <p:cNvPr id="32" name="Picture 31" descr="No image&#10;&#10;Description automatically generated">
              <a:extLst>
                <a:ext uri="{FF2B5EF4-FFF2-40B4-BE49-F238E27FC236}">
                  <a16:creationId xmlns:a16="http://schemas.microsoft.com/office/drawing/2014/main" id="{6C1F83C6-B2DF-0356-A1F3-18DFF13EC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90" r="1131" b="17957"/>
            <a:stretch/>
          </p:blipFill>
          <p:spPr>
            <a:xfrm>
              <a:off x="5905319" y="3587210"/>
              <a:ext cx="3033204" cy="1224710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0A6FF9C-E218-158C-7BA6-4DA42DD64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6069" y="3943999"/>
              <a:ext cx="1861940" cy="6260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F620F5-2AF7-2351-1BFB-686EF053BB4B}"/>
                </a:ext>
              </a:extLst>
            </p:cNvPr>
            <p:cNvSpPr txBox="1"/>
            <p:nvPr/>
          </p:nvSpPr>
          <p:spPr>
            <a:xfrm>
              <a:off x="5884480" y="3531074"/>
              <a:ext cx="2353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Intensity cross-section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5FE08C-3A00-2745-228F-D74AFFD16DB5}"/>
              </a:ext>
            </a:extLst>
          </p:cNvPr>
          <p:cNvGrpSpPr/>
          <p:nvPr/>
        </p:nvGrpSpPr>
        <p:grpSpPr>
          <a:xfrm>
            <a:off x="6313164" y="1269571"/>
            <a:ext cx="1808266" cy="1846155"/>
            <a:chOff x="9994003" y="2097738"/>
            <a:chExt cx="1808266" cy="184460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F3BDE1-53D4-0652-377F-63956C71B84D}"/>
                </a:ext>
              </a:extLst>
            </p:cNvPr>
            <p:cNvCxnSpPr/>
            <p:nvPr/>
          </p:nvCxnSpPr>
          <p:spPr>
            <a:xfrm flipH="1">
              <a:off x="9994003" y="3253526"/>
              <a:ext cx="10507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715E50B-9E6F-DF5F-BC06-1ABB3D10F0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44703" y="2294018"/>
              <a:ext cx="1" cy="969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507D41B-8F23-6DAC-1C43-48C99B84C98D}"/>
                </a:ext>
              </a:extLst>
            </p:cNvPr>
            <p:cNvCxnSpPr>
              <a:cxnSpLocks/>
            </p:cNvCxnSpPr>
            <p:nvPr/>
          </p:nvCxnSpPr>
          <p:spPr>
            <a:xfrm>
              <a:off x="11031824" y="3250721"/>
              <a:ext cx="485787" cy="5745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48A902-2E02-AED6-C35D-AF4FD89D340F}"/>
                </a:ext>
              </a:extLst>
            </p:cNvPr>
            <p:cNvSpPr txBox="1"/>
            <p:nvPr/>
          </p:nvSpPr>
          <p:spPr>
            <a:xfrm>
              <a:off x="11534499" y="3604072"/>
              <a:ext cx="267770" cy="33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BB536DD-AEB1-7520-75C1-844AAFE90742}"/>
                </a:ext>
              </a:extLst>
            </p:cNvPr>
            <p:cNvSpPr txBox="1"/>
            <p:nvPr/>
          </p:nvSpPr>
          <p:spPr>
            <a:xfrm>
              <a:off x="11039425" y="2097738"/>
              <a:ext cx="267770" cy="33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251038-419B-0500-0FCC-6D304AC45586}"/>
                </a:ext>
              </a:extLst>
            </p:cNvPr>
            <p:cNvSpPr txBox="1"/>
            <p:nvPr/>
          </p:nvSpPr>
          <p:spPr>
            <a:xfrm>
              <a:off x="9994003" y="3244334"/>
              <a:ext cx="267770" cy="33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8283CE2-8AE3-9422-2522-D2B12972A21F}"/>
              </a:ext>
            </a:extLst>
          </p:cNvPr>
          <p:cNvGrpSpPr/>
          <p:nvPr/>
        </p:nvGrpSpPr>
        <p:grpSpPr>
          <a:xfrm>
            <a:off x="7368450" y="1558947"/>
            <a:ext cx="0" cy="1780018"/>
            <a:chOff x="7782787" y="1151962"/>
            <a:chExt cx="0" cy="1780018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319B018-0D12-3C4B-8194-A56A40F8DB2A}"/>
                </a:ext>
              </a:extLst>
            </p:cNvPr>
            <p:cNvCxnSpPr/>
            <p:nvPr/>
          </p:nvCxnSpPr>
          <p:spPr>
            <a:xfrm>
              <a:off x="7782787" y="1151962"/>
              <a:ext cx="0" cy="8929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6449A18-6224-38AD-9FA5-89CABB620C06}"/>
                </a:ext>
              </a:extLst>
            </p:cNvPr>
            <p:cNvCxnSpPr/>
            <p:nvPr/>
          </p:nvCxnSpPr>
          <p:spPr>
            <a:xfrm>
              <a:off x="7782787" y="2039044"/>
              <a:ext cx="0" cy="892936"/>
            </a:xfrm>
            <a:prstGeom prst="straightConnector1">
              <a:avLst/>
            </a:prstGeom>
            <a:ln w="38100">
              <a:solidFill>
                <a:srgbClr val="FFFFFF">
                  <a:alpha val="0"/>
                </a:srgbClr>
              </a:solidFill>
              <a:headEnd type="triangle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54E04EF-3BAF-C9FC-719D-061AD50A68E3}"/>
                  </a:ext>
                </a:extLst>
              </p:cNvPr>
              <p:cNvSpPr txBox="1"/>
              <p:nvPr/>
            </p:nvSpPr>
            <p:spPr>
              <a:xfrm>
                <a:off x="7492471" y="1872807"/>
                <a:ext cx="177934" cy="276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54E04EF-3BAF-C9FC-719D-061AD50A6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471" y="1872807"/>
                <a:ext cx="177934" cy="276166"/>
              </a:xfrm>
              <a:prstGeom prst="rect">
                <a:avLst/>
              </a:prstGeom>
              <a:blipFill>
                <a:blip r:embed="rId5"/>
                <a:stretch>
                  <a:fillRect l="-20000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3FDB55B-1194-5445-AD89-45D114A49519}"/>
                  </a:ext>
                </a:extLst>
              </p:cNvPr>
              <p:cNvSpPr txBox="1"/>
              <p:nvPr/>
            </p:nvSpPr>
            <p:spPr>
              <a:xfrm>
                <a:off x="6325897" y="2019731"/>
                <a:ext cx="1012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3FDB55B-1194-5445-AD89-45D114A4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97" y="2019731"/>
                <a:ext cx="10121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E3F658-5CC9-911A-334F-23C756D095D8}"/>
                  </a:ext>
                </a:extLst>
              </p:cNvPr>
              <p:cNvSpPr txBox="1"/>
              <p:nvPr/>
            </p:nvSpPr>
            <p:spPr>
              <a:xfrm>
                <a:off x="6396566" y="2028931"/>
                <a:ext cx="883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E3F658-5CC9-911A-334F-23C756D09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566" y="2028931"/>
                <a:ext cx="8838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36608646-3612-7BAE-32EF-E49DB2664D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602"/>
          <a:stretch/>
        </p:blipFill>
        <p:spPr>
          <a:xfrm>
            <a:off x="4787690" y="1191460"/>
            <a:ext cx="4377443" cy="3336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5DF-87F4-E5FC-4AD6-8D0B74929B51}"/>
                  </a:ext>
                </a:extLst>
              </p:cNvPr>
              <p:cNvSpPr txBox="1"/>
              <p:nvPr/>
            </p:nvSpPr>
            <p:spPr>
              <a:xfrm>
                <a:off x="6030833" y="4185675"/>
                <a:ext cx="189115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(units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5DF-87F4-E5FC-4AD6-8D0B74929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833" y="4185675"/>
                <a:ext cx="1891159" cy="276999"/>
              </a:xfrm>
              <a:prstGeom prst="rect">
                <a:avLst/>
              </a:prstGeom>
              <a:blipFill>
                <a:blip r:embed="rId9"/>
                <a:stretch>
                  <a:fillRect l="-2000" t="-21739" r="-666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2363A026-C6A1-78A6-F9B5-991920CD22E1}"/>
              </a:ext>
            </a:extLst>
          </p:cNvPr>
          <p:cNvSpPr txBox="1"/>
          <p:nvPr/>
        </p:nvSpPr>
        <p:spPr>
          <a:xfrm rot="16200000">
            <a:off x="4024086" y="2714732"/>
            <a:ext cx="2024593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Fluorescence along y</a:t>
            </a:r>
          </a:p>
        </p:txBody>
      </p:sp>
      <p:sp>
        <p:nvSpPr>
          <p:cNvPr id="60" name="Title 4">
            <a:extLst>
              <a:ext uri="{FF2B5EF4-FFF2-40B4-BE49-F238E27FC236}">
                <a16:creationId xmlns:a16="http://schemas.microsoft.com/office/drawing/2014/main" id="{4C85FCF1-F704-E257-9399-CE4AAA95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3" y="230949"/>
            <a:ext cx="7707862" cy="488024"/>
          </a:xfrm>
        </p:spPr>
        <p:txBody>
          <a:bodyPr/>
          <a:lstStyle/>
          <a:p>
            <a:r>
              <a:rPr lang="en-US" dirty="0"/>
              <a:t>Rotating polarization can tell us about B</a:t>
            </a:r>
            <a:r>
              <a:rPr lang="en-US" baseline="-25000" dirty="0"/>
              <a:t>x</a:t>
            </a:r>
            <a:r>
              <a:rPr lang="en-US" dirty="0"/>
              <a:t>, B</a:t>
            </a:r>
            <a:r>
              <a:rPr lang="en-US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A0D71F8-89AA-7A7F-EFE8-E8DFF588A90E}"/>
                  </a:ext>
                </a:extLst>
              </p:cNvPr>
              <p:cNvSpPr txBox="1"/>
              <p:nvPr/>
            </p:nvSpPr>
            <p:spPr>
              <a:xfrm>
                <a:off x="714402" y="740912"/>
                <a:ext cx="484940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 Helmholtz coils to cancel background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A0D71F8-89AA-7A7F-EFE8-E8DFF588A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02" y="740912"/>
                <a:ext cx="4849404" cy="391261"/>
              </a:xfrm>
              <a:prstGeom prst="rect">
                <a:avLst/>
              </a:prstGeom>
              <a:blipFill>
                <a:blip r:embed="rId10"/>
                <a:stretch>
                  <a:fillRect l="-1044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238841C2-94F9-EFC1-F88C-4BA2BE70441C}"/>
              </a:ext>
            </a:extLst>
          </p:cNvPr>
          <p:cNvSpPr txBox="1"/>
          <p:nvPr/>
        </p:nvSpPr>
        <p:spPr>
          <a:xfrm>
            <a:off x="5725443" y="106767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Model: B</a:t>
            </a:r>
            <a:r>
              <a:rPr lang="en-US" baseline="-25000" dirty="0"/>
              <a:t>x</a:t>
            </a:r>
            <a:r>
              <a:rPr lang="en-US" dirty="0"/>
              <a:t> = 0, B</a:t>
            </a:r>
            <a:r>
              <a:rPr lang="en-US" baseline="-25000" dirty="0"/>
              <a:t>y</a:t>
            </a:r>
            <a:r>
              <a:rPr lang="en-US" dirty="0"/>
              <a:t> = 0.1 G</a:t>
            </a:r>
          </a:p>
        </p:txBody>
      </p:sp>
    </p:spTree>
    <p:extLst>
      <p:ext uri="{BB962C8B-B14F-4D97-AF65-F5344CB8AC3E}">
        <p14:creationId xmlns:p14="http://schemas.microsoft.com/office/powerpoint/2010/main" val="400275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8" grpId="0" animBg="1"/>
      <p:bldP spid="59" grpId="0" animBg="1"/>
      <p:bldP spid="59" grpId="1" animBg="1"/>
      <p:bldP spid="6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built the first Yb magnetometer!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74A9FE79-1633-0477-30B7-ED3DF58EB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547578"/>
                  </p:ext>
                </p:extLst>
              </p:nvPr>
            </p:nvGraphicFramePr>
            <p:xfrm>
              <a:off x="1256106" y="1213500"/>
              <a:ext cx="7093202" cy="3232277"/>
            </p:xfrm>
            <a:graphic>
              <a:graphicData uri="http://schemas.openxmlformats.org/drawingml/2006/table">
                <a:tbl>
                  <a:tblPr bandRow="1">
                    <a:tableStyleId>{BC89EF96-8CEA-46FF-86C4-4CE0E7609802}</a:tableStyleId>
                  </a:tblPr>
                  <a:tblGrid>
                    <a:gridCol w="2861462">
                      <a:extLst>
                        <a:ext uri="{9D8B030D-6E8A-4147-A177-3AD203B41FA5}">
                          <a16:colId xmlns:a16="http://schemas.microsoft.com/office/drawing/2014/main" val="2491585536"/>
                        </a:ext>
                      </a:extLst>
                    </a:gridCol>
                    <a:gridCol w="4231740">
                      <a:extLst>
                        <a:ext uri="{9D8B030D-6E8A-4147-A177-3AD203B41FA5}">
                          <a16:colId xmlns:a16="http://schemas.microsoft.com/office/drawing/2014/main" val="36661692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B-field uncertainty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b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b="0" dirty="0"/>
                            <a:t>1 </a:t>
                          </a:r>
                          <a:r>
                            <a:rPr lang="en-US" b="0" dirty="0" err="1"/>
                            <a:t>mG</a:t>
                          </a:r>
                          <a:r>
                            <a:rPr lang="en-US" b="0" dirty="0"/>
                            <a:t> (100 </a:t>
                          </a:r>
                          <a:r>
                            <a:rPr lang="en-US" b="0" dirty="0" err="1"/>
                            <a:t>nT</a:t>
                          </a:r>
                          <a:r>
                            <a:rPr lang="en-US" b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8002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Sensitivity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a:t>10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dirty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a:t>G (1 </a:t>
                          </a:r>
                          <a:r>
                            <a:rPr lang="en-US" dirty="0" err="1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a:t>nT</a:t>
                          </a:r>
                          <a:r>
                            <a:rPr lang="en-US" dirty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a:t>)</a:t>
                          </a:r>
                        </a:p>
                        <a:p>
                          <a:r>
                            <a:rPr lang="en-US" dirty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a:t>Current camera: 3 </a:t>
                          </a:r>
                          <a:r>
                            <a:rPr lang="en-US" dirty="0" err="1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a:t>ms</a:t>
                          </a:r>
                          <a:r>
                            <a:rPr lang="en-US" dirty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a:t> frame rate provides 15,000 spatially-resolved B-field measurements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413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Dynamic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to &gt; 10 T (very large fields!)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2927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Response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Depends on camera but can be down to 10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dirty="0"/>
                            <a:t>s (lifetime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1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dirty="0"/>
                            <a:t>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7184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uncertainty (estimate</a:t>
                          </a:r>
                          <a:r>
                            <a:rPr lang="en-US" baseline="0" dirty="0"/>
                            <a:t> from model)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b="0" dirty="0"/>
                            <a:t>20-30 </a:t>
                          </a:r>
                          <a:r>
                            <a:rPr lang="en-US" b="0" dirty="0" err="1"/>
                            <a:t>mG</a:t>
                          </a:r>
                          <a:r>
                            <a:rPr lang="en-US" b="0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7087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74A9FE79-1633-0477-30B7-ED3DF58EB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547578"/>
                  </p:ext>
                </p:extLst>
              </p:nvPr>
            </p:nvGraphicFramePr>
            <p:xfrm>
              <a:off x="1256106" y="1213500"/>
              <a:ext cx="7093202" cy="3232277"/>
            </p:xfrm>
            <a:graphic>
              <a:graphicData uri="http://schemas.openxmlformats.org/drawingml/2006/table">
                <a:tbl>
                  <a:tblPr bandRow="1">
                    <a:tableStyleId>{BC89EF96-8CEA-46FF-86C4-4CE0E7609802}</a:tableStyleId>
                  </a:tblPr>
                  <a:tblGrid>
                    <a:gridCol w="2861462">
                      <a:extLst>
                        <a:ext uri="{9D8B030D-6E8A-4147-A177-3AD203B41FA5}">
                          <a16:colId xmlns:a16="http://schemas.microsoft.com/office/drawing/2014/main" val="2491585536"/>
                        </a:ext>
                      </a:extLst>
                    </a:gridCol>
                    <a:gridCol w="4231740">
                      <a:extLst>
                        <a:ext uri="{9D8B030D-6E8A-4147-A177-3AD203B41FA5}">
                          <a16:colId xmlns:a16="http://schemas.microsoft.com/office/drawing/2014/main" val="36661692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148230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665" t="-6897" r="-299" b="-8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8002129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Sensitivity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665" t="-32632" r="-299" b="-14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9413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Dynamic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to &gt; 10 T (very large fields!)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292795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Response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665" t="-303922" r="-299" b="-1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7184093"/>
                      </a:ext>
                    </a:extLst>
                  </a:tr>
                  <a:tr h="6617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96154" r="-14823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665" t="-396154" r="-299" b="-13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47087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628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Yb magnetometer -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46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C63A7F-5EB5-6C1C-BD02-6F9C811A2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47" r="4128" b="11475"/>
          <a:stretch/>
        </p:blipFill>
        <p:spPr>
          <a:xfrm>
            <a:off x="752453" y="1084485"/>
            <a:ext cx="3762395" cy="14848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0894C-0B90-9719-3A19-34D4A4340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708" y="1086943"/>
            <a:ext cx="4211638" cy="28853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DD6F6D-0B76-4DD3-0CE5-512057276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707" y="1084485"/>
            <a:ext cx="4211638" cy="28853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E9420E-95AE-5F10-8807-271C10570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42" y="2569291"/>
            <a:ext cx="4311992" cy="258719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81C3A87-DEDD-BAC1-BA41-84FA43D99915}"/>
              </a:ext>
            </a:extLst>
          </p:cNvPr>
          <p:cNvGrpSpPr/>
          <p:nvPr/>
        </p:nvGrpSpPr>
        <p:grpSpPr>
          <a:xfrm>
            <a:off x="4541467" y="978439"/>
            <a:ext cx="4619818" cy="3464864"/>
            <a:chOff x="446875" y="1154548"/>
            <a:chExt cx="4619818" cy="346486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38C326-18C9-5A73-141F-9AE8323B4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875" y="1154548"/>
              <a:ext cx="4619818" cy="346486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90FD5A-78A7-D529-472C-8C68AB8CE650}"/>
                </a:ext>
              </a:extLst>
            </p:cNvPr>
            <p:cNvSpPr txBox="1"/>
            <p:nvPr/>
          </p:nvSpPr>
          <p:spPr>
            <a:xfrm rot="16200000">
              <a:off x="164599" y="2507386"/>
              <a:ext cx="1074333" cy="3847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00" dirty="0"/>
                <a:t>Intensity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5E38302-E166-C96E-9B1C-705A2A13D523}"/>
              </a:ext>
            </a:extLst>
          </p:cNvPr>
          <p:cNvSpPr/>
          <p:nvPr/>
        </p:nvSpPr>
        <p:spPr>
          <a:xfrm>
            <a:off x="1241243" y="1440502"/>
            <a:ext cx="6661513" cy="2850515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Scalar &amp; vector magnetometer </a:t>
            </a:r>
          </a:p>
          <a:p>
            <a:pPr algn="ctr"/>
            <a:r>
              <a:rPr lang="en-US" sz="3200" dirty="0"/>
              <a:t>via fluorescence imaging!</a:t>
            </a:r>
          </a:p>
          <a:p>
            <a:pPr algn="ctr"/>
            <a:endParaRPr lang="en-US" sz="2800" baseline="30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Map B-field gradients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Infer 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 </a:t>
            </a:r>
            <a:r>
              <a:rPr lang="en-US" sz="2400" dirty="0"/>
              <a:t>from model</a:t>
            </a:r>
            <a:endParaRPr lang="en-US" sz="2400" baseline="-25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More vector data via polarization rotation</a:t>
            </a:r>
          </a:p>
        </p:txBody>
      </p:sp>
    </p:spTree>
    <p:extLst>
      <p:ext uri="{BB962C8B-B14F-4D97-AF65-F5344CB8AC3E}">
        <p14:creationId xmlns:p14="http://schemas.microsoft.com/office/powerpoint/2010/main" val="169366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(more theses to come!)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D10A39-0C3C-42E3-96CE-2D3A99BACAB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More data! (with better control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Improve B-field uncertainty, sensitivity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Determining vector orientation from data (ML?)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Time-domain response – how fast?</a:t>
                </a:r>
              </a:p>
              <a:p>
                <a:pPr marL="0" indent="0"/>
                <a:endParaRPr lang="en-US" sz="2000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</a:endParaRPr>
              </a:p>
              <a:p>
                <a:pPr marL="0" indent="0"/>
                <a:endParaRPr lang="en-US" sz="2000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D10A39-0C3C-42E3-96CE-2D3A99BAC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977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5AD373-1C19-AB23-D85D-66DED8B47649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59624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40" y="439703"/>
            <a:ext cx="4494421" cy="864155"/>
          </a:xfrm>
        </p:spPr>
        <p:txBody>
          <a:bodyPr/>
          <a:lstStyle/>
          <a:p>
            <a:r>
              <a:rPr lang="en-US" sz="2600" dirty="0">
                <a:sym typeface="Wingdings" pitchFamily="2" charset="2"/>
              </a:rPr>
              <a:t>We can do more than cooling with this transition!  </a:t>
            </a:r>
            <a:endParaRPr lang="en-US" sz="2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9CD1A3-5B67-64BB-5F29-240972021E15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Conclusions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CB41B6-034B-6A13-7693-1181B62287EB}"/>
              </a:ext>
            </a:extLst>
          </p:cNvPr>
          <p:cNvGrpSpPr/>
          <p:nvPr/>
        </p:nvGrpSpPr>
        <p:grpSpPr>
          <a:xfrm>
            <a:off x="919555" y="1938507"/>
            <a:ext cx="3652445" cy="2424896"/>
            <a:chOff x="4302319" y="2306838"/>
            <a:chExt cx="3652445" cy="24248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73D2FE-80DC-B852-A301-59E246135C89}"/>
                </a:ext>
              </a:extLst>
            </p:cNvPr>
            <p:cNvGrpSpPr/>
            <p:nvPr/>
          </p:nvGrpSpPr>
          <p:grpSpPr>
            <a:xfrm>
              <a:off x="4302319" y="2306838"/>
              <a:ext cx="3652445" cy="2129542"/>
              <a:chOff x="4302319" y="2306838"/>
              <a:chExt cx="3652445" cy="2129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FFAB057-784A-8B81-C61A-729B0E4DC1DC}"/>
                      </a:ext>
                    </a:extLst>
                  </p:cNvPr>
                  <p:cNvSpPr txBox="1"/>
                  <p:nvPr/>
                </p:nvSpPr>
                <p:spPr>
                  <a:xfrm>
                    <a:off x="4302319" y="4097889"/>
                    <a:ext cx="1082732" cy="33849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(6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E3A33E7-E9DC-A7D7-C6B1-112925B8AC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2319" y="4097889"/>
                    <a:ext cx="1082732" cy="33849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14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40DF3FD-237C-42C7-BE92-14FDFA49B34F}"/>
                  </a:ext>
                </a:extLst>
              </p:cNvPr>
              <p:cNvGrpSpPr/>
              <p:nvPr/>
            </p:nvGrpSpPr>
            <p:grpSpPr>
              <a:xfrm>
                <a:off x="5497206" y="2306838"/>
                <a:ext cx="2457558" cy="1960297"/>
                <a:chOff x="5780224" y="2339524"/>
                <a:chExt cx="2867584" cy="2287363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719475CB-BC71-3C3F-0D76-C636EE41380A}"/>
                    </a:ext>
                  </a:extLst>
                </p:cNvPr>
                <p:cNvCxnSpPr/>
                <p:nvPr/>
              </p:nvCxnSpPr>
              <p:spPr>
                <a:xfrm>
                  <a:off x="5780224" y="4626887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BAD9B33-5D22-E577-8279-FDE25BCDCBCE}"/>
                    </a:ext>
                  </a:extLst>
                </p:cNvPr>
                <p:cNvCxnSpPr/>
                <p:nvPr/>
              </p:nvCxnSpPr>
              <p:spPr>
                <a:xfrm>
                  <a:off x="7602779" y="2606463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01C27B8-0E13-144E-7796-5C8C7EF9E6FC}"/>
                    </a:ext>
                  </a:extLst>
                </p:cNvPr>
                <p:cNvCxnSpPr/>
                <p:nvPr/>
              </p:nvCxnSpPr>
              <p:spPr>
                <a:xfrm>
                  <a:off x="7602779" y="2339524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09BFAB8-0AC7-ABF8-AA42-893782741105}"/>
                    </a:ext>
                  </a:extLst>
                </p:cNvPr>
                <p:cNvCxnSpPr/>
                <p:nvPr/>
              </p:nvCxnSpPr>
              <p:spPr>
                <a:xfrm>
                  <a:off x="7602779" y="2785651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59CED0-855D-635F-69B5-4AF7D7C7851F}"/>
                </a:ext>
              </a:extLst>
            </p:cNvPr>
            <p:cNvGrpSpPr/>
            <p:nvPr/>
          </p:nvGrpSpPr>
          <p:grpSpPr>
            <a:xfrm>
              <a:off x="6101655" y="3894246"/>
              <a:ext cx="1303522" cy="837488"/>
              <a:chOff x="6098347" y="3756393"/>
              <a:chExt cx="1303522" cy="83748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3578D9-6FAA-A0CC-925E-2EC595DBE8BD}"/>
                  </a:ext>
                </a:extLst>
              </p:cNvPr>
              <p:cNvSpPr txBox="1"/>
              <p:nvPr/>
            </p:nvSpPr>
            <p:spPr>
              <a:xfrm>
                <a:off x="6098347" y="4255327"/>
                <a:ext cx="1303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2"/>
                    </a:solidFill>
                  </a:rPr>
                  <a:t>ground state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44E9F46-09C1-B0DA-C6D3-FE3C00688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1057" y="3756393"/>
                <a:ext cx="618103" cy="618103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A1921F-4F78-6B0B-3D3A-F8A8CEA0957C}"/>
                </a:ext>
              </a:extLst>
            </p:cNvPr>
            <p:cNvGrpSpPr/>
            <p:nvPr/>
          </p:nvGrpSpPr>
          <p:grpSpPr>
            <a:xfrm>
              <a:off x="5041217" y="2312352"/>
              <a:ext cx="2363960" cy="1976601"/>
              <a:chOff x="4685569" y="2290533"/>
              <a:chExt cx="2363960" cy="1976601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EEA6937-0518-BFF6-864C-7EA9491360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2055" y="2490220"/>
                <a:ext cx="1507474" cy="1776914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FB4162-0343-7558-0BAE-1A6D7A9A4AB0}"/>
                  </a:ext>
                </a:extLst>
              </p:cNvPr>
              <p:cNvSpPr txBox="1"/>
              <p:nvPr/>
            </p:nvSpPr>
            <p:spPr>
              <a:xfrm>
                <a:off x="5692806" y="2290533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30000" dirty="0"/>
                  <a:t>3</a:t>
                </a:r>
                <a:r>
                  <a:rPr lang="en-US" dirty="0"/>
                  <a:t>P</a:t>
                </a:r>
                <a:r>
                  <a:rPr lang="en-US" baseline="-25000" dirty="0"/>
                  <a:t>1 </a:t>
                </a:r>
                <a:r>
                  <a:rPr lang="en-US" dirty="0"/>
                  <a:t>(6s6p)</a:t>
                </a:r>
                <a:endParaRPr lang="en-US" baseline="-25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42E793-51F7-7F65-EF30-58693B0BFFDB}"/>
                  </a:ext>
                </a:extLst>
              </p:cNvPr>
              <p:cNvSpPr txBox="1"/>
              <p:nvPr/>
            </p:nvSpPr>
            <p:spPr>
              <a:xfrm>
                <a:off x="5087109" y="2832193"/>
                <a:ext cx="19237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Narrow cooling</a:t>
                </a:r>
              </a:p>
              <a:p>
                <a:r>
                  <a:rPr lang="en-US" sz="1600" dirty="0"/>
                  <a:t>transition</a:t>
                </a:r>
              </a:p>
              <a:p>
                <a:r>
                  <a:rPr lang="en-US" sz="1600" dirty="0"/>
                  <a:t>556 nm 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17F1069-F42E-4FC8-D04B-13E81BED8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7626"/>
                        </a14:imgEffect>
                        <a14:imgEffect>
                          <a14:saturation sat="84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85569" y="2914150"/>
                <a:ext cx="442295" cy="442295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267ED8-8C38-840E-0B11-8649AA17CCE8}"/>
              </a:ext>
            </a:extLst>
          </p:cNvPr>
          <p:cNvGrpSpPr/>
          <p:nvPr/>
        </p:nvGrpSpPr>
        <p:grpSpPr>
          <a:xfrm>
            <a:off x="5428311" y="288171"/>
            <a:ext cx="3516935" cy="1865422"/>
            <a:chOff x="5428311" y="288171"/>
            <a:chExt cx="3516935" cy="186542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D6B3656-25B0-5ACE-636C-F69150C50492}"/>
                </a:ext>
              </a:extLst>
            </p:cNvPr>
            <p:cNvGrpSpPr/>
            <p:nvPr/>
          </p:nvGrpSpPr>
          <p:grpSpPr>
            <a:xfrm>
              <a:off x="5428311" y="288171"/>
              <a:ext cx="3516935" cy="1865422"/>
              <a:chOff x="5513550" y="288171"/>
              <a:chExt cx="3516935" cy="1865422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35ACB9E6-D0A7-AA05-50E0-F6796FC84711}"/>
                  </a:ext>
                </a:extLst>
              </p:cNvPr>
              <p:cNvSpPr/>
              <p:nvPr/>
            </p:nvSpPr>
            <p:spPr>
              <a:xfrm>
                <a:off x="5513550" y="288171"/>
                <a:ext cx="3412181" cy="1865422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0F55D3-BB8A-5C4D-B5F5-3AA02EC29B7D}"/>
                  </a:ext>
                </a:extLst>
              </p:cNvPr>
              <p:cNvSpPr txBox="1"/>
              <p:nvPr/>
            </p:nvSpPr>
            <p:spPr>
              <a:xfrm>
                <a:off x="5618304" y="339442"/>
                <a:ext cx="341218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Slow atoms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Slow atoms via stimulated emissions using amplitude-modulated light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p:grpSp>
        <p:pic>
          <p:nvPicPr>
            <p:cNvPr id="29" name="Picture 28" descr="A diagram of a black circle and red and blue waves&#10;&#10;Description automatically generated">
              <a:extLst>
                <a:ext uri="{FF2B5EF4-FFF2-40B4-BE49-F238E27FC236}">
                  <a16:creationId xmlns:a16="http://schemas.microsoft.com/office/drawing/2014/main" id="{66531021-85F0-1E46-D899-23FF4F1AE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34228" y="1193768"/>
              <a:ext cx="2843260" cy="937057"/>
            </a:xfrm>
            <a:prstGeom prst="rect">
              <a:avLst/>
            </a:prstGeom>
          </p:spPr>
        </p:pic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A2E150E-7B4E-CB8A-7586-6BD564E30D10}"/>
              </a:ext>
            </a:extLst>
          </p:cNvPr>
          <p:cNvSpPr/>
          <p:nvPr/>
        </p:nvSpPr>
        <p:spPr>
          <a:xfrm>
            <a:off x="5406358" y="2339461"/>
            <a:ext cx="3412181" cy="246867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1C4F8EF-8CC0-C8AE-2F38-3127850BFE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047" r="4128" b="11475"/>
          <a:stretch/>
        </p:blipFill>
        <p:spPr>
          <a:xfrm>
            <a:off x="5525316" y="3337231"/>
            <a:ext cx="3187406" cy="12578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00F8104-4A40-D979-3FE0-1A53DCA570BF}"/>
              </a:ext>
            </a:extLst>
          </p:cNvPr>
          <p:cNvSpPr txBox="1"/>
          <p:nvPr/>
        </p:nvSpPr>
        <p:spPr>
          <a:xfrm>
            <a:off x="5481872" y="2428601"/>
            <a:ext cx="3412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Fast atoms</a:t>
            </a:r>
          </a:p>
          <a:p>
            <a:r>
              <a:rPr lang="en-US" sz="1600" dirty="0">
                <a:solidFill>
                  <a:schemeClr val="tx1"/>
                </a:solidFill>
              </a:rPr>
              <a:t>Imaging of magnetic field gradients with atomic fluorescence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93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EB3E-6EBE-F3A9-B28E-7954BB2E4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1936"/>
            <a:ext cx="8229600" cy="61847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Picture 4" descr="A dog lying on a couch&#10;&#10;Description automatically generated with medium confidence">
            <a:extLst>
              <a:ext uri="{FF2B5EF4-FFF2-40B4-BE49-F238E27FC236}">
                <a16:creationId xmlns:a16="http://schemas.microsoft.com/office/drawing/2014/main" id="{BF62DDD2-E24B-BDDD-7849-4D7CABEE0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75" b="12982"/>
          <a:stretch/>
        </p:blipFill>
        <p:spPr>
          <a:xfrm>
            <a:off x="2524751" y="1570391"/>
            <a:ext cx="4094497" cy="26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8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B7F517-7957-5025-4BA9-60CC21DB8D8C}"/>
              </a:ext>
            </a:extLst>
          </p:cNvPr>
          <p:cNvGrpSpPr/>
          <p:nvPr/>
        </p:nvGrpSpPr>
        <p:grpSpPr>
          <a:xfrm>
            <a:off x="830699" y="1485430"/>
            <a:ext cx="3652445" cy="2424896"/>
            <a:chOff x="4302319" y="2306838"/>
            <a:chExt cx="3652445" cy="242489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6A799A9-3CA9-DB87-06B3-F980EC4CEB60}"/>
                </a:ext>
              </a:extLst>
            </p:cNvPr>
            <p:cNvGrpSpPr/>
            <p:nvPr/>
          </p:nvGrpSpPr>
          <p:grpSpPr>
            <a:xfrm>
              <a:off x="4302319" y="2306838"/>
              <a:ext cx="3652445" cy="2129542"/>
              <a:chOff x="4302319" y="2306838"/>
              <a:chExt cx="3652445" cy="2129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E3A33E7-E9DC-A7D7-C6B1-112925B8AC2E}"/>
                      </a:ext>
                    </a:extLst>
                  </p:cNvPr>
                  <p:cNvSpPr txBox="1"/>
                  <p:nvPr/>
                </p:nvSpPr>
                <p:spPr>
                  <a:xfrm>
                    <a:off x="4302319" y="4097889"/>
                    <a:ext cx="1082732" cy="33849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(6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E3A33E7-E9DC-A7D7-C6B1-112925B8AC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2319" y="4097889"/>
                    <a:ext cx="1082732" cy="33849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14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3FADCB3-080F-E022-54A5-F60412A6168F}"/>
                  </a:ext>
                </a:extLst>
              </p:cNvPr>
              <p:cNvGrpSpPr/>
              <p:nvPr/>
            </p:nvGrpSpPr>
            <p:grpSpPr>
              <a:xfrm>
                <a:off x="5497206" y="2306838"/>
                <a:ext cx="2457558" cy="1960297"/>
                <a:chOff x="5780224" y="2339524"/>
                <a:chExt cx="2867584" cy="2287363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756769BD-5837-67FA-4EAD-174C072DBA62}"/>
                    </a:ext>
                  </a:extLst>
                </p:cNvPr>
                <p:cNvCxnSpPr/>
                <p:nvPr/>
              </p:nvCxnSpPr>
              <p:spPr>
                <a:xfrm>
                  <a:off x="5780224" y="4626887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8CE11E6-551A-09AA-2BB6-AB5CDD05EECA}"/>
                    </a:ext>
                  </a:extLst>
                </p:cNvPr>
                <p:cNvCxnSpPr/>
                <p:nvPr/>
              </p:nvCxnSpPr>
              <p:spPr>
                <a:xfrm>
                  <a:off x="7602779" y="2606463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DDC72FE-418A-E76F-EE57-7F863C493B01}"/>
                    </a:ext>
                  </a:extLst>
                </p:cNvPr>
                <p:cNvCxnSpPr/>
                <p:nvPr/>
              </p:nvCxnSpPr>
              <p:spPr>
                <a:xfrm>
                  <a:off x="7602779" y="2339524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9D1CABE-9A1D-AC58-7893-3EA68CB8CF4B}"/>
                    </a:ext>
                  </a:extLst>
                </p:cNvPr>
                <p:cNvCxnSpPr/>
                <p:nvPr/>
              </p:nvCxnSpPr>
              <p:spPr>
                <a:xfrm>
                  <a:off x="7602779" y="2785651"/>
                  <a:ext cx="1045029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0EFC74B-4F5C-99A4-9B68-6A386E3B2706}"/>
                </a:ext>
              </a:extLst>
            </p:cNvPr>
            <p:cNvGrpSpPr/>
            <p:nvPr/>
          </p:nvGrpSpPr>
          <p:grpSpPr>
            <a:xfrm>
              <a:off x="6101655" y="3894246"/>
              <a:ext cx="1303522" cy="837488"/>
              <a:chOff x="6098347" y="3756393"/>
              <a:chExt cx="1303522" cy="8374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FCB36F-A87A-691D-D8D9-A1C27E3A3C1A}"/>
                  </a:ext>
                </a:extLst>
              </p:cNvPr>
              <p:cNvSpPr txBox="1"/>
              <p:nvPr/>
            </p:nvSpPr>
            <p:spPr>
              <a:xfrm>
                <a:off x="6098347" y="4255327"/>
                <a:ext cx="1303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2"/>
                    </a:solidFill>
                  </a:rPr>
                  <a:t>ground state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890EC6B-422E-A879-740E-57C619D1D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1057" y="3756393"/>
                <a:ext cx="618103" cy="618103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67F662-A305-61F5-4E63-F6FD3A2A871B}"/>
                </a:ext>
              </a:extLst>
            </p:cNvPr>
            <p:cNvGrpSpPr/>
            <p:nvPr/>
          </p:nvGrpSpPr>
          <p:grpSpPr>
            <a:xfrm>
              <a:off x="5041217" y="2312352"/>
              <a:ext cx="2363960" cy="1976601"/>
              <a:chOff x="4685569" y="2290533"/>
              <a:chExt cx="2363960" cy="1976601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716BC9A-0600-ED9A-5D2E-B47D06C56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2055" y="2490220"/>
                <a:ext cx="1507474" cy="1776914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AB45C3-ECEB-8585-B18A-AAC9B533DA43}"/>
                  </a:ext>
                </a:extLst>
              </p:cNvPr>
              <p:cNvSpPr txBox="1"/>
              <p:nvPr/>
            </p:nvSpPr>
            <p:spPr>
              <a:xfrm>
                <a:off x="5692806" y="2290533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30000" dirty="0"/>
                  <a:t>3</a:t>
                </a:r>
                <a:r>
                  <a:rPr lang="en-US" dirty="0"/>
                  <a:t>P</a:t>
                </a:r>
                <a:r>
                  <a:rPr lang="en-US" baseline="-25000" dirty="0"/>
                  <a:t>1 </a:t>
                </a:r>
                <a:r>
                  <a:rPr lang="en-US" dirty="0"/>
                  <a:t>(6s6p)</a:t>
                </a:r>
                <a:endParaRPr lang="en-US" baseline="-25000" dirty="0"/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11E65804-08FC-1786-24EE-9D86A5A350AE}"/>
                  </a:ext>
                </a:extLst>
              </p:cNvPr>
              <p:cNvSpPr txBox="1"/>
              <p:nvPr/>
            </p:nvSpPr>
            <p:spPr>
              <a:xfrm>
                <a:off x="5087109" y="2832193"/>
                <a:ext cx="19237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Narrow cooling</a:t>
                </a:r>
              </a:p>
              <a:p>
                <a:r>
                  <a:rPr lang="en-US" sz="1600" dirty="0"/>
                  <a:t>transition</a:t>
                </a:r>
              </a:p>
              <a:p>
                <a:r>
                  <a:rPr lang="en-US" sz="1600" dirty="0"/>
                  <a:t>556 nm </a:t>
                </a:r>
              </a:p>
            </p:txBody>
          </p:sp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D049657-D509-862E-C1E0-F78700408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7626"/>
                        </a14:imgEffect>
                        <a14:imgEffect>
                          <a14:saturation sat="84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85569" y="2914150"/>
                <a:ext cx="442295" cy="442295"/>
              </a:xfrm>
              <a:prstGeom prst="rect">
                <a:avLst/>
              </a:prstGeom>
            </p:spPr>
          </p:pic>
        </p:grpSp>
      </p:grpSp>
      <p:sp>
        <p:nvSpPr>
          <p:cNvPr id="3" name="Title 4">
            <a:extLst>
              <a:ext uri="{FF2B5EF4-FFF2-40B4-BE49-F238E27FC236}">
                <a16:creationId xmlns:a16="http://schemas.microsoft.com/office/drawing/2014/main" id="{50D8F060-2306-1701-6113-5537C911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89800"/>
            <a:ext cx="7707862" cy="488024"/>
          </a:xfrm>
        </p:spPr>
        <p:txBody>
          <a:bodyPr/>
          <a:lstStyle/>
          <a:p>
            <a:r>
              <a:rPr lang="en-US" dirty="0"/>
              <a:t>One transition, two ways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504CB3-84D8-BE79-16E8-CF06740E9E03}"/>
              </a:ext>
            </a:extLst>
          </p:cNvPr>
          <p:cNvGrpSpPr/>
          <p:nvPr/>
        </p:nvGrpSpPr>
        <p:grpSpPr>
          <a:xfrm>
            <a:off x="4440748" y="1586256"/>
            <a:ext cx="4453305" cy="3221881"/>
            <a:chOff x="4533736" y="1524264"/>
            <a:chExt cx="4453305" cy="322188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12E2C4-1D4A-5E58-88A4-45D12D8EF7F8}"/>
                </a:ext>
              </a:extLst>
            </p:cNvPr>
            <p:cNvCxnSpPr>
              <a:cxnSpLocks/>
            </p:cNvCxnSpPr>
            <p:nvPr/>
          </p:nvCxnSpPr>
          <p:spPr>
            <a:xfrm>
              <a:off x="4889778" y="1528939"/>
              <a:ext cx="413434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7C4F39C-E6E1-1293-C9B9-23BFF8CAE2DC}"/>
                </a:ext>
              </a:extLst>
            </p:cNvPr>
            <p:cNvCxnSpPr>
              <a:cxnSpLocks/>
            </p:cNvCxnSpPr>
            <p:nvPr/>
          </p:nvCxnSpPr>
          <p:spPr>
            <a:xfrm>
              <a:off x="4889778" y="1646594"/>
              <a:ext cx="413434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0661C-977D-488C-7CC9-0FB934C6B73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778" y="1763344"/>
              <a:ext cx="413434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5696D4-84FA-B054-47E3-1CE94C34D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0953" y="1524264"/>
              <a:ext cx="321096" cy="120613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FCBC21-0ABA-AD71-9CF8-BB4002B50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5529" y="1643072"/>
              <a:ext cx="306520" cy="22854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3FBEB-9837-4E1C-ED03-DADE4EC2C27B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6" y="1659957"/>
              <a:ext cx="348313" cy="92967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7ED1ECF-E22A-F245-E09A-7D2EBC1F0410}"/>
                </a:ext>
              </a:extLst>
            </p:cNvPr>
            <p:cNvSpPr/>
            <p:nvPr/>
          </p:nvSpPr>
          <p:spPr>
            <a:xfrm>
              <a:off x="5499346" y="2277469"/>
              <a:ext cx="3412181" cy="2468676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0B0D70-9D9E-22F6-8522-3B57C47A1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047" r="4128" b="11475"/>
            <a:stretch/>
          </p:blipFill>
          <p:spPr>
            <a:xfrm>
              <a:off x="5618304" y="3275239"/>
              <a:ext cx="3187406" cy="125789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A8EB1E-B5CD-94A9-A677-C38FB4ED50C7}"/>
                </a:ext>
              </a:extLst>
            </p:cNvPr>
            <p:cNvSpPr txBox="1"/>
            <p:nvPr/>
          </p:nvSpPr>
          <p:spPr>
            <a:xfrm>
              <a:off x="5574860" y="2366609"/>
              <a:ext cx="341218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Fast atoms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Imaging of magnetic field gradients with atomic fluorescence </a:t>
              </a:r>
            </a:p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71B56C-75FD-FF55-0FF4-694D2D43E288}"/>
              </a:ext>
            </a:extLst>
          </p:cNvPr>
          <p:cNvGrpSpPr/>
          <p:nvPr/>
        </p:nvGrpSpPr>
        <p:grpSpPr>
          <a:xfrm>
            <a:off x="4482541" y="1541498"/>
            <a:ext cx="4431883" cy="3350948"/>
            <a:chOff x="4482541" y="1541498"/>
            <a:chExt cx="4431883" cy="335094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EBC686-51F7-7785-CF82-4D002D7A401C}"/>
                </a:ext>
              </a:extLst>
            </p:cNvPr>
            <p:cNvSpPr/>
            <p:nvPr/>
          </p:nvSpPr>
          <p:spPr>
            <a:xfrm>
              <a:off x="5339167" y="2237948"/>
              <a:ext cx="3575257" cy="2654498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BEDAA-2463-1B22-7EFE-2BDCCB4A6E43}"/>
                </a:ext>
              </a:extLst>
            </p:cNvPr>
            <p:cNvSpPr/>
            <p:nvPr/>
          </p:nvSpPr>
          <p:spPr>
            <a:xfrm>
              <a:off x="4482541" y="1541498"/>
              <a:ext cx="781431" cy="318778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6D0354-DEC5-05A9-37DA-7E645B09E45A}"/>
              </a:ext>
            </a:extLst>
          </p:cNvPr>
          <p:cNvGrpSpPr/>
          <p:nvPr/>
        </p:nvGrpSpPr>
        <p:grpSpPr>
          <a:xfrm>
            <a:off x="5428311" y="288171"/>
            <a:ext cx="3516935" cy="1865422"/>
            <a:chOff x="5428311" y="288171"/>
            <a:chExt cx="3516935" cy="186542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86617F8-6ECB-F07B-DCB0-3D672A567881}"/>
                </a:ext>
              </a:extLst>
            </p:cNvPr>
            <p:cNvGrpSpPr/>
            <p:nvPr/>
          </p:nvGrpSpPr>
          <p:grpSpPr>
            <a:xfrm>
              <a:off x="5428311" y="288171"/>
              <a:ext cx="3516935" cy="1865422"/>
              <a:chOff x="5513550" y="288171"/>
              <a:chExt cx="3516935" cy="1865422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0C4458B2-6B89-574A-ADAA-D86B4E2ED5CF}"/>
                  </a:ext>
                </a:extLst>
              </p:cNvPr>
              <p:cNvSpPr/>
              <p:nvPr/>
            </p:nvSpPr>
            <p:spPr>
              <a:xfrm>
                <a:off x="5513550" y="288171"/>
                <a:ext cx="3412181" cy="1865422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5DBE10-977B-A34B-631D-34DAE30CDDF7}"/>
                  </a:ext>
                </a:extLst>
              </p:cNvPr>
              <p:cNvSpPr txBox="1"/>
              <p:nvPr/>
            </p:nvSpPr>
            <p:spPr>
              <a:xfrm>
                <a:off x="5618304" y="339442"/>
                <a:ext cx="341218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Slow atoms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Slow atoms via stimulated emissions using amplitude-modulated light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p:grpSp>
        <p:pic>
          <p:nvPicPr>
            <p:cNvPr id="11" name="Picture 10" descr="A diagram of a black circle and red and blue waves&#10;&#10;Description automatically generated">
              <a:extLst>
                <a:ext uri="{FF2B5EF4-FFF2-40B4-BE49-F238E27FC236}">
                  <a16:creationId xmlns:a16="http://schemas.microsoft.com/office/drawing/2014/main" id="{583033D8-D699-B0CA-8FD8-76A7C07A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4228" y="1193768"/>
              <a:ext cx="2843260" cy="937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28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model (Mathematica + Python)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7DC9E-9AC2-ACB7-3C15-88A6B866C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40" y="1470457"/>
            <a:ext cx="7574697" cy="113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CD044C-2EE0-78E2-A574-68487552BDF8}"/>
              </a:ext>
            </a:extLst>
          </p:cNvPr>
          <p:cNvSpPr txBox="1"/>
          <p:nvPr/>
        </p:nvSpPr>
        <p:spPr>
          <a:xfrm>
            <a:off x="907340" y="1001484"/>
            <a:ext cx="55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x 4 time-dependent Hamiltonian (after RWA)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A7D6F-90B1-6EC1-DD6E-F0BDA9A6A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407" y="3392012"/>
            <a:ext cx="6447480" cy="684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8E33B-46FF-29FD-00FA-B87A6F67E049}"/>
              </a:ext>
            </a:extLst>
          </p:cNvPr>
          <p:cNvSpPr txBox="1"/>
          <p:nvPr/>
        </p:nvSpPr>
        <p:spPr>
          <a:xfrm>
            <a:off x="907339" y="2734534"/>
            <a:ext cx="7749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Numerically solve </a:t>
            </a:r>
            <a:r>
              <a:rPr lang="en-US" dirty="0" err="1"/>
              <a:t>Linblad</a:t>
            </a:r>
            <a:r>
              <a:rPr lang="en-US" dirty="0"/>
              <a:t> Master Equation (</a:t>
            </a:r>
            <a:r>
              <a:rPr lang="en-US" dirty="0" err="1"/>
              <a:t>QuTiP</a:t>
            </a:r>
            <a:r>
              <a:rPr lang="en-US" dirty="0"/>
              <a:t>) for density matrix. Spontaneous decays are included via collapse operators.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A98290-9528-8338-8945-2E9C0E1E2BF9}"/>
                  </a:ext>
                </a:extLst>
              </p:cNvPr>
              <p:cNvSpPr txBox="1"/>
              <p:nvPr/>
            </p:nvSpPr>
            <p:spPr>
              <a:xfrm>
                <a:off x="1984166" y="4115856"/>
                <a:ext cx="5637081" cy="64633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Fluorescence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excited-state population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Absorption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A98290-9528-8338-8945-2E9C0E1E2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166" y="4115856"/>
                <a:ext cx="5637081" cy="646331"/>
              </a:xfrm>
              <a:prstGeom prst="rect">
                <a:avLst/>
              </a:prstGeom>
              <a:blipFill>
                <a:blip r:embed="rId6"/>
                <a:stretch>
                  <a:fillRect t="-392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A67C09C-B969-2F80-6B55-9875B1B9BDD8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6B75E-9AD0-6FFD-1186-08BD02E7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6219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fluorescence (total vs along 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CD044C-2EE0-78E2-A574-68487552BDF8}"/>
                  </a:ext>
                </a:extLst>
              </p:cNvPr>
              <p:cNvSpPr txBox="1"/>
              <p:nvPr/>
            </p:nvSpPr>
            <p:spPr>
              <a:xfrm>
                <a:off x="907340" y="1001484"/>
                <a:ext cx="683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 fluorescence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excited-state population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CD044C-2EE0-78E2-A574-68487552B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40" y="1001484"/>
                <a:ext cx="6834580" cy="369332"/>
              </a:xfrm>
              <a:prstGeom prst="rect">
                <a:avLst/>
              </a:prstGeom>
              <a:blipFill>
                <a:blip r:embed="rId3"/>
                <a:stretch>
                  <a:fillRect l="-74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A67C09C-B969-2F80-6B55-9875B1B9BDD8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6B75E-9AD0-6FFD-1186-08BD02E7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51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421DDD-8182-0387-6BBA-E150D550114A}"/>
                  </a:ext>
                </a:extLst>
              </p:cNvPr>
              <p:cNvSpPr txBox="1"/>
              <p:nvPr/>
            </p:nvSpPr>
            <p:spPr>
              <a:xfrm>
                <a:off x="907340" y="1524735"/>
                <a:ext cx="6834580" cy="2406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Light emitted along y (our experiment)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Add contribution from 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J</a:t>
                </a:r>
                <a:r>
                  <a:rPr lang="en-US" dirty="0"/>
                  <a:t>=0 state (z-polarized light)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Contributions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dirty="0"/>
                  <a:t> states (LCP and RCP light adding up to x-polarized or y-polarized light)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Total intensity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421DDD-8182-0387-6BBA-E150D5501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40" y="1524735"/>
                <a:ext cx="6834580" cy="2406493"/>
              </a:xfrm>
              <a:prstGeom prst="rect">
                <a:avLst/>
              </a:prstGeom>
              <a:blipFill>
                <a:blip r:embed="rId4"/>
                <a:stretch>
                  <a:fillRect l="-742" t="-1053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408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fluorescence (total vs along 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CD044C-2EE0-78E2-A574-68487552BDF8}"/>
                  </a:ext>
                </a:extLst>
              </p:cNvPr>
              <p:cNvSpPr txBox="1"/>
              <p:nvPr/>
            </p:nvSpPr>
            <p:spPr>
              <a:xfrm>
                <a:off x="907340" y="1001484"/>
                <a:ext cx="683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 fluorescence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excited-state population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CD044C-2EE0-78E2-A574-68487552B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40" y="1001484"/>
                <a:ext cx="6834580" cy="369332"/>
              </a:xfrm>
              <a:prstGeom prst="rect">
                <a:avLst/>
              </a:prstGeom>
              <a:blipFill>
                <a:blip r:embed="rId3"/>
                <a:stretch>
                  <a:fillRect l="-74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A67C09C-B969-2F80-6B55-9875B1B9BDD8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6B75E-9AD0-6FFD-1186-08BD02E7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52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421DDD-8182-0387-6BBA-E150D550114A}"/>
                  </a:ext>
                </a:extLst>
              </p:cNvPr>
              <p:cNvSpPr txBox="1"/>
              <p:nvPr/>
            </p:nvSpPr>
            <p:spPr>
              <a:xfrm>
                <a:off x="907340" y="1524735"/>
                <a:ext cx="6834580" cy="2406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1F77B4"/>
                    </a:solidFill>
                  </a:rPr>
                  <a:t>Light emitted along 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Add contribution from 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J</a:t>
                </a:r>
                <a:r>
                  <a:rPr lang="en-US" dirty="0"/>
                  <a:t>=0 state (z-polarized light)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Contributions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dirty="0"/>
                  <a:t> states (LCP and RCP light adding up to x-polarized or y-polarized light)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i="1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i="1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Total intensity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1F77B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i="1">
                          <a:solidFill>
                            <a:srgbClr val="1F77B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421DDD-8182-0387-6BBA-E150D5501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40" y="1524735"/>
                <a:ext cx="6834580" cy="2406493"/>
              </a:xfrm>
              <a:prstGeom prst="rect">
                <a:avLst/>
              </a:prstGeom>
              <a:blipFill>
                <a:blip r:embed="rId4"/>
                <a:stretch>
                  <a:fillRect l="-742" t="-1053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742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2733EC9-10DA-42DD-E4E4-E409AE00C52A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E12EA7-2904-1002-2107-25381DCE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94" y="1164693"/>
            <a:ext cx="4211391" cy="30081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BEFC65-CE48-5AA2-9926-F146D8F98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070" y="1171277"/>
            <a:ext cx="4210175" cy="3007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DBB871-1839-9095-45AC-EA1C468D1E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&amp; 3rd harmonics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DBB871-1839-9095-45AC-EA1C468D1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F486733-6DCC-F3F0-4426-2CA39278A231}"/>
              </a:ext>
            </a:extLst>
          </p:cNvPr>
          <p:cNvGrpSpPr/>
          <p:nvPr/>
        </p:nvGrpSpPr>
        <p:grpSpPr>
          <a:xfrm>
            <a:off x="1016075" y="4137895"/>
            <a:ext cx="1848548" cy="869688"/>
            <a:chOff x="390334" y="1690688"/>
            <a:chExt cx="1604387" cy="7548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341C3A-4D24-6288-3DAA-F5BB30A8BD13}"/>
                </a:ext>
              </a:extLst>
            </p:cNvPr>
            <p:cNvGrpSpPr/>
            <p:nvPr/>
          </p:nvGrpSpPr>
          <p:grpSpPr>
            <a:xfrm>
              <a:off x="404084" y="1690688"/>
              <a:ext cx="1590637" cy="754817"/>
              <a:chOff x="8411252" y="166953"/>
              <a:chExt cx="2037567" cy="966903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1F0D5CC-6493-7C47-936E-CA6236EDB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1252" y="1133856"/>
                <a:ext cx="203756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85B33C2-98B5-AC9A-D558-8F2CD510F7A2}"/>
                  </a:ext>
                </a:extLst>
              </p:cNvPr>
              <p:cNvCxnSpPr/>
              <p:nvPr/>
            </p:nvCxnSpPr>
            <p:spPr>
              <a:xfrm>
                <a:off x="10107168" y="475488"/>
                <a:ext cx="0" cy="65836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821D65E-8379-85FB-AD7D-A16BAE1CFB5A}"/>
                  </a:ext>
                </a:extLst>
              </p:cNvPr>
              <p:cNvCxnSpPr/>
              <p:nvPr/>
            </p:nvCxnSpPr>
            <p:spPr>
              <a:xfrm>
                <a:off x="8698992" y="475488"/>
                <a:ext cx="0" cy="65836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17F9E41-B0EE-0979-A7A4-07FA57F62FF7}"/>
                  </a:ext>
                </a:extLst>
              </p:cNvPr>
              <p:cNvCxnSpPr/>
              <p:nvPr/>
            </p:nvCxnSpPr>
            <p:spPr>
              <a:xfrm>
                <a:off x="9168384" y="475488"/>
                <a:ext cx="0" cy="65836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DB13831-93C7-E9AD-B226-C88D2DF5952F}"/>
                  </a:ext>
                </a:extLst>
              </p:cNvPr>
              <p:cNvCxnSpPr/>
              <p:nvPr/>
            </p:nvCxnSpPr>
            <p:spPr>
              <a:xfrm>
                <a:off x="9637776" y="475488"/>
                <a:ext cx="0" cy="65836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AA32DE4-317F-CEBB-4DAF-DDB7BF640585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429" y="172894"/>
                    <a:ext cx="286933" cy="4106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1200" dirty="0"/>
                  </a:p>
                  <a:p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AA32DE4-317F-CEBB-4DAF-DDB7BF6405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9429" y="172894"/>
                    <a:ext cx="286933" cy="4106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E003188-DDBC-4DE1-A28A-A2117C355481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252" y="166953"/>
                    <a:ext cx="413468" cy="4106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1200" dirty="0"/>
                  </a:p>
                  <a:p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E003188-DDBC-4DE1-A28A-A2117C355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1252" y="166953"/>
                    <a:ext cx="413468" cy="41061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D26D57D-3FE7-E962-B67D-A9F536E4C06C}"/>
                      </a:ext>
                    </a:extLst>
                  </p:cNvPr>
                  <p:cNvSpPr txBox="1"/>
                  <p:nvPr/>
                </p:nvSpPr>
                <p:spPr>
                  <a:xfrm>
                    <a:off x="9460681" y="174310"/>
                    <a:ext cx="180002" cy="4106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1200" dirty="0"/>
                  </a:p>
                  <a:p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D26D57D-3FE7-E962-B67D-A9F536E4C0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0681" y="174310"/>
                    <a:ext cx="180002" cy="4106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143" r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0874AC0-AD7D-C6E9-B5AE-6F323802E54D}"/>
                      </a:ext>
                    </a:extLst>
                  </p:cNvPr>
                  <p:cNvSpPr txBox="1"/>
                  <p:nvPr/>
                </p:nvSpPr>
                <p:spPr>
                  <a:xfrm>
                    <a:off x="8983488" y="166953"/>
                    <a:ext cx="307392" cy="4106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1200" dirty="0"/>
                  </a:p>
                  <a:p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0874AC0-AD7D-C6E9-B5AE-6F323802E5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3488" y="166953"/>
                    <a:ext cx="307392" cy="41061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27E9112-D6C5-62F6-55D9-7FF9928C8A4B}"/>
                    </a:ext>
                  </a:extLst>
                </p:cNvPr>
                <p:cNvSpPr txBox="1"/>
                <p:nvPr/>
              </p:nvSpPr>
              <p:spPr>
                <a:xfrm>
                  <a:off x="390334" y="2037319"/>
                  <a:ext cx="176691" cy="2404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27E9112-D6C5-62F6-55D9-7FF9928C8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34" y="2037319"/>
                  <a:ext cx="176691" cy="240412"/>
                </a:xfrm>
                <a:prstGeom prst="rect">
                  <a:avLst/>
                </a:prstGeom>
                <a:blipFill>
                  <a:blip r:embed="rId10"/>
                  <a:stretch>
                    <a:fillRect l="-31250" r="-3125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01AE1D7-ECA2-D5E4-E4D5-E522E74B0874}"/>
              </a:ext>
            </a:extLst>
          </p:cNvPr>
          <p:cNvSpPr txBox="1"/>
          <p:nvPr/>
        </p:nvSpPr>
        <p:spPr>
          <a:xfrm>
            <a:off x="2944044" y="4537277"/>
            <a:ext cx="162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carrier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A2945D-DC1B-9376-A069-AE886B98158C}"/>
              </a:ext>
            </a:extLst>
          </p:cNvPr>
          <p:cNvGrpSpPr/>
          <p:nvPr/>
        </p:nvGrpSpPr>
        <p:grpSpPr>
          <a:xfrm>
            <a:off x="5457929" y="4137895"/>
            <a:ext cx="1848548" cy="869688"/>
            <a:chOff x="390334" y="1690688"/>
            <a:chExt cx="1604387" cy="75481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081CC1-DD7D-1067-DAD3-44A39BBA8A4C}"/>
                </a:ext>
              </a:extLst>
            </p:cNvPr>
            <p:cNvGrpSpPr/>
            <p:nvPr/>
          </p:nvGrpSpPr>
          <p:grpSpPr>
            <a:xfrm>
              <a:off x="404084" y="1690688"/>
              <a:ext cx="1590637" cy="754817"/>
              <a:chOff x="8411252" y="166953"/>
              <a:chExt cx="2037567" cy="966903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6DFFE60-A38B-787A-5BFB-FC25F887E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1252" y="1133856"/>
                <a:ext cx="203756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7AC5C95-DD61-B28F-A872-FF0326C5D918}"/>
                  </a:ext>
                </a:extLst>
              </p:cNvPr>
              <p:cNvCxnSpPr/>
              <p:nvPr/>
            </p:nvCxnSpPr>
            <p:spPr>
              <a:xfrm>
                <a:off x="10107168" y="475488"/>
                <a:ext cx="0" cy="65836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B443720-6100-F3BE-2277-DA3EADABD6F8}"/>
                  </a:ext>
                </a:extLst>
              </p:cNvPr>
              <p:cNvCxnSpPr/>
              <p:nvPr/>
            </p:nvCxnSpPr>
            <p:spPr>
              <a:xfrm>
                <a:off x="8698992" y="475488"/>
                <a:ext cx="0" cy="65836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A8DAF7D-D637-11D4-F532-D3FA8421E5B2}"/>
                  </a:ext>
                </a:extLst>
              </p:cNvPr>
              <p:cNvCxnSpPr/>
              <p:nvPr/>
            </p:nvCxnSpPr>
            <p:spPr>
              <a:xfrm>
                <a:off x="9168384" y="475488"/>
                <a:ext cx="0" cy="65836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740310A-448E-3130-39E8-14A3D7B843ED}"/>
                  </a:ext>
                </a:extLst>
              </p:cNvPr>
              <p:cNvCxnSpPr/>
              <p:nvPr/>
            </p:nvCxnSpPr>
            <p:spPr>
              <a:xfrm>
                <a:off x="9637776" y="475488"/>
                <a:ext cx="0" cy="65836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425172F-1724-A89A-B0F0-BBB2750D5C53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429" y="172894"/>
                    <a:ext cx="286933" cy="4106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1200" dirty="0"/>
                  </a:p>
                  <a:p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425172F-1724-A89A-B0F0-BBB2750D5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9429" y="172894"/>
                    <a:ext cx="286933" cy="41061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0FC8049F-8D1B-9880-FDCF-1F611650F160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252" y="166953"/>
                    <a:ext cx="413468" cy="4106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1200" dirty="0"/>
                  </a:p>
                  <a:p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0FC8049F-8D1B-9880-FDCF-1F611650F1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1252" y="166953"/>
                    <a:ext cx="413468" cy="41061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DDA17AA-E9FD-13F5-8120-5BF5D5942B39}"/>
                      </a:ext>
                    </a:extLst>
                  </p:cNvPr>
                  <p:cNvSpPr txBox="1"/>
                  <p:nvPr/>
                </p:nvSpPr>
                <p:spPr>
                  <a:xfrm>
                    <a:off x="9460681" y="174310"/>
                    <a:ext cx="180002" cy="4106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1200" dirty="0"/>
                  </a:p>
                  <a:p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DDA17AA-E9FD-13F5-8120-5BF5D5942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0681" y="174310"/>
                    <a:ext cx="180002" cy="41061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692"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544CD39-235C-1A00-BA49-F3D78F244420}"/>
                      </a:ext>
                    </a:extLst>
                  </p:cNvPr>
                  <p:cNvSpPr txBox="1"/>
                  <p:nvPr/>
                </p:nvSpPr>
                <p:spPr>
                  <a:xfrm>
                    <a:off x="8983488" y="166953"/>
                    <a:ext cx="307392" cy="4106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1200" dirty="0"/>
                  </a:p>
                  <a:p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544CD39-235C-1A00-BA49-F3D78F2444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3488" y="166953"/>
                    <a:ext cx="307392" cy="41061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429145-3527-B794-8456-D5C34466ABC9}"/>
                    </a:ext>
                  </a:extLst>
                </p:cNvPr>
                <p:cNvSpPr txBox="1"/>
                <p:nvPr/>
              </p:nvSpPr>
              <p:spPr>
                <a:xfrm>
                  <a:off x="390334" y="2037319"/>
                  <a:ext cx="176691" cy="2404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429145-3527-B794-8456-D5C34466A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34" y="2037319"/>
                  <a:ext cx="176691" cy="240412"/>
                </a:xfrm>
                <a:prstGeom prst="rect">
                  <a:avLst/>
                </a:prstGeom>
                <a:blipFill>
                  <a:blip r:embed="rId15"/>
                  <a:stretch>
                    <a:fillRect l="-23529" r="-29412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94B26EE-1BAA-D8AD-8AAD-8A4BE545513D}"/>
              </a:ext>
            </a:extLst>
          </p:cNvPr>
          <p:cNvSpPr txBox="1"/>
          <p:nvPr/>
        </p:nvSpPr>
        <p:spPr>
          <a:xfrm>
            <a:off x="7385898" y="4537277"/>
            <a:ext cx="162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carrier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3AA6E8-4937-4061-1866-66AD8885DBF8}"/>
              </a:ext>
            </a:extLst>
          </p:cNvPr>
          <p:cNvCxnSpPr/>
          <p:nvPr/>
        </p:nvCxnSpPr>
        <p:spPr>
          <a:xfrm>
            <a:off x="6372215" y="4415409"/>
            <a:ext cx="0" cy="59217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17BEDF-4C55-46D1-F46E-7182BCAEE175}"/>
                  </a:ext>
                </a:extLst>
              </p:cNvPr>
              <p:cNvSpPr txBox="1"/>
              <p:nvPr/>
            </p:nvSpPr>
            <p:spPr>
              <a:xfrm>
                <a:off x="1696827" y="2411551"/>
                <a:ext cx="541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17BEDF-4C55-46D1-F46E-7182BCAEE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7" y="2411551"/>
                <a:ext cx="541943" cy="276999"/>
              </a:xfrm>
              <a:prstGeom prst="rect">
                <a:avLst/>
              </a:prstGeom>
              <a:blipFill>
                <a:blip r:embed="rId16"/>
                <a:stretch>
                  <a:fillRect l="-11364" r="-227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1141ED-E09F-A183-E9B3-B42E6A30455D}"/>
                  </a:ext>
                </a:extLst>
              </p:cNvPr>
              <p:cNvSpPr txBox="1"/>
              <p:nvPr/>
            </p:nvSpPr>
            <p:spPr>
              <a:xfrm>
                <a:off x="2639671" y="2534744"/>
                <a:ext cx="670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1141ED-E09F-A183-E9B3-B42E6A304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71" y="2534744"/>
                <a:ext cx="670183" cy="276999"/>
              </a:xfrm>
              <a:prstGeom prst="rect">
                <a:avLst/>
              </a:prstGeom>
              <a:blipFill>
                <a:blip r:embed="rId17"/>
                <a:stretch>
                  <a:fillRect l="-7407" r="-185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7C8568-F961-151D-0DF5-F708333A2903}"/>
                  </a:ext>
                </a:extLst>
              </p:cNvPr>
              <p:cNvSpPr txBox="1"/>
              <p:nvPr/>
            </p:nvSpPr>
            <p:spPr>
              <a:xfrm>
                <a:off x="3511699" y="2619300"/>
                <a:ext cx="670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7C8568-F961-151D-0DF5-F708333A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99" y="2619300"/>
                <a:ext cx="670183" cy="276999"/>
              </a:xfrm>
              <a:prstGeom prst="rect">
                <a:avLst/>
              </a:prstGeom>
              <a:blipFill>
                <a:blip r:embed="rId18"/>
                <a:stretch>
                  <a:fillRect l="-9259" r="-185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C92D129-F6E3-8F1E-C687-7E582B343221}"/>
                  </a:ext>
                </a:extLst>
              </p:cNvPr>
              <p:cNvSpPr txBox="1"/>
              <p:nvPr/>
            </p:nvSpPr>
            <p:spPr>
              <a:xfrm>
                <a:off x="6220474" y="2047782"/>
                <a:ext cx="31572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C92D129-F6E3-8F1E-C687-7E582B343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474" y="2047782"/>
                <a:ext cx="315727" cy="161583"/>
              </a:xfrm>
              <a:prstGeom prst="rect">
                <a:avLst/>
              </a:prstGeom>
              <a:blipFill>
                <a:blip r:embed="rId19"/>
                <a:stretch>
                  <a:fillRect l="-7692" r="-384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E8754C-D41C-EE04-CEC4-4C5C157584F4}"/>
                  </a:ext>
                </a:extLst>
              </p:cNvPr>
              <p:cNvSpPr txBox="1"/>
              <p:nvPr/>
            </p:nvSpPr>
            <p:spPr>
              <a:xfrm>
                <a:off x="7132174" y="2181991"/>
                <a:ext cx="39106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E8754C-D41C-EE04-CEC4-4C5C1575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174" y="2181991"/>
                <a:ext cx="391069" cy="161583"/>
              </a:xfrm>
              <a:prstGeom prst="rect">
                <a:avLst/>
              </a:prstGeom>
              <a:blipFill>
                <a:blip r:embed="rId20"/>
                <a:stretch>
                  <a:fillRect l="-6250" r="-312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860B393-A498-B6D1-E48D-0208D71B18BD}"/>
                  </a:ext>
                </a:extLst>
              </p:cNvPr>
              <p:cNvSpPr txBox="1"/>
              <p:nvPr/>
            </p:nvSpPr>
            <p:spPr>
              <a:xfrm>
                <a:off x="7999182" y="2467876"/>
                <a:ext cx="39106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860B393-A498-B6D1-E48D-0208D71B1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182" y="2467876"/>
                <a:ext cx="391069" cy="161583"/>
              </a:xfrm>
              <a:prstGeom prst="rect">
                <a:avLst/>
              </a:prstGeom>
              <a:blipFill>
                <a:blip r:embed="rId21"/>
                <a:stretch>
                  <a:fillRect l="-6250" r="-3125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DD52ADE-4D72-223E-5F24-A173E266B07B}"/>
                  </a:ext>
                </a:extLst>
              </p:cNvPr>
              <p:cNvSpPr txBox="1"/>
              <p:nvPr/>
            </p:nvSpPr>
            <p:spPr>
              <a:xfrm>
                <a:off x="5743513" y="1840033"/>
                <a:ext cx="45679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DD52ADE-4D72-223E-5F24-A173E266B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13" y="1840033"/>
                <a:ext cx="456792" cy="161583"/>
              </a:xfrm>
              <a:prstGeom prst="rect">
                <a:avLst/>
              </a:prstGeom>
              <a:blipFill>
                <a:blip r:embed="rId22"/>
                <a:stretch>
                  <a:fillRect l="-8108" r="-54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69FCA8-D1A2-0902-8B4F-D88E3C630246}"/>
                  </a:ext>
                </a:extLst>
              </p:cNvPr>
              <p:cNvSpPr txBox="1"/>
              <p:nvPr/>
            </p:nvSpPr>
            <p:spPr>
              <a:xfrm>
                <a:off x="6607978" y="1943907"/>
                <a:ext cx="53213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69FCA8-D1A2-0902-8B4F-D88E3C63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978" y="1943907"/>
                <a:ext cx="532133" cy="161583"/>
              </a:xfrm>
              <a:prstGeom prst="rect">
                <a:avLst/>
              </a:prstGeom>
              <a:blipFill>
                <a:blip r:embed="rId23"/>
                <a:stretch>
                  <a:fillRect l="-6977" r="-465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CCE3F82-DED4-515C-02C4-2F3ED03C3535}"/>
              </a:ext>
            </a:extLst>
          </p:cNvPr>
          <p:cNvSpPr txBox="1"/>
          <p:nvPr/>
        </p:nvSpPr>
        <p:spPr>
          <a:xfrm>
            <a:off x="7011945" y="118129"/>
            <a:ext cx="1999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7F0F"/>
                </a:solidFill>
              </a:rPr>
              <a:t>With </a:t>
            </a:r>
            <a:r>
              <a:rPr lang="en-US" dirty="0" err="1">
                <a:solidFill>
                  <a:srgbClr val="FF7F0F"/>
                </a:solidFill>
              </a:rPr>
              <a:t>Hanle</a:t>
            </a:r>
            <a:r>
              <a:rPr lang="en-US" dirty="0">
                <a:solidFill>
                  <a:srgbClr val="FF7F0F"/>
                </a:solidFill>
              </a:rPr>
              <a:t> effect, no light is emitted along y at zero magnetic field.</a:t>
            </a:r>
          </a:p>
        </p:txBody>
      </p:sp>
    </p:spTree>
    <p:extLst>
      <p:ext uri="{BB962C8B-B14F-4D97-AF65-F5344CB8AC3E}">
        <p14:creationId xmlns:p14="http://schemas.microsoft.com/office/powerpoint/2010/main" val="1253221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746F522-1BE4-2E36-9828-1FFDE5F7AF8A}"/>
              </a:ext>
            </a:extLst>
          </p:cNvPr>
          <p:cNvGrpSpPr/>
          <p:nvPr/>
        </p:nvGrpSpPr>
        <p:grpSpPr>
          <a:xfrm>
            <a:off x="850743" y="1118560"/>
            <a:ext cx="8342360" cy="3622361"/>
            <a:chOff x="850743" y="1118560"/>
            <a:chExt cx="8342360" cy="36223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7CC272-FD3B-E061-98C5-AD5CBD77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0268" y="1490773"/>
              <a:ext cx="5232835" cy="31397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C40B44-9A41-1351-1C09-60750CD1A00E}"/>
                    </a:ext>
                  </a:extLst>
                </p:cNvPr>
                <p:cNvSpPr txBox="1"/>
                <p:nvPr/>
              </p:nvSpPr>
              <p:spPr>
                <a:xfrm>
                  <a:off x="850743" y="1118560"/>
                  <a:ext cx="48119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+mn-lt"/>
                      <a:cs typeface="Arial" panose="020B0604020202020204" pitchFamily="34" charset="0"/>
                    </a:rPr>
                    <a:t>Fluorescence goes “dark” at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|=0, ±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𝑚𝑜𝑑</m:t>
                          </m:r>
                        </m:sub>
                      </m:sSub>
                    </m:oMath>
                  </a14:m>
                  <a:endParaRPr lang="en-US" dirty="0">
                    <a:latin typeface="+mn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C40B44-9A41-1351-1C09-60750CD1A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43" y="1118560"/>
                  <a:ext cx="481192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19" t="-645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9428A22-4026-0E5B-A86E-793B50EC94E6}"/>
                    </a:ext>
                  </a:extLst>
                </p:cNvPr>
                <p:cNvSpPr txBox="1"/>
                <p:nvPr/>
              </p:nvSpPr>
              <p:spPr>
                <a:xfrm rot="16200000">
                  <a:off x="3150124" y="2894354"/>
                  <a:ext cx="1688539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Fluorescence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9428A22-4026-0E5B-A86E-793B50EC9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150124" y="2894354"/>
                  <a:ext cx="1688539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46" r="-21429" b="-22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0F9C8C-15F6-830E-1DC6-514761176034}"/>
                    </a:ext>
                  </a:extLst>
                </p:cNvPr>
                <p:cNvSpPr txBox="1"/>
                <p:nvPr/>
              </p:nvSpPr>
              <p:spPr>
                <a:xfrm>
                  <a:off x="5855210" y="4402367"/>
                  <a:ext cx="1524585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1600" dirty="0"/>
                    <a:t> (units of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0F9C8C-15F6-830E-1DC6-514761176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210" y="4402367"/>
                  <a:ext cx="1524585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826" t="-3571" r="-826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itle 4">
            <a:extLst>
              <a:ext uri="{FF2B5EF4-FFF2-40B4-BE49-F238E27FC236}">
                <a16:creationId xmlns:a16="http://schemas.microsoft.com/office/drawing/2014/main" id="{347974C4-3221-1706-79DD-2F9046A9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501055"/>
            <a:ext cx="6130754" cy="488024"/>
          </a:xfrm>
        </p:spPr>
        <p:txBody>
          <a:bodyPr/>
          <a:lstStyle/>
          <a:p>
            <a:r>
              <a:rPr lang="en-US" dirty="0"/>
              <a:t>Fluorescence from atoms with Gaussian velocity distribution (N = 2500)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EDA9B-9C80-F6D8-3D2D-034A65E24A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65" y="2009187"/>
            <a:ext cx="3059709" cy="1835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A23D29-C690-29F2-94CD-4E4B9BD3FBF6}"/>
                  </a:ext>
                </a:extLst>
              </p:cNvPr>
              <p:cNvSpPr txBox="1"/>
              <p:nvPr/>
            </p:nvSpPr>
            <p:spPr>
              <a:xfrm>
                <a:off x="850743" y="1652098"/>
                <a:ext cx="33668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Gaussian transverse velocity distribution</a:t>
                </a:r>
                <a14:m>
                  <m:oMath xmlns:m="http://schemas.openxmlformats.org/officeDocument/2006/math"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≈4.5</m:t>
                    </m:r>
                  </m:oMath>
                </a14:m>
                <a:r>
                  <a:rPr lang="en-US" sz="1600" dirty="0"/>
                  <a:t> m/s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A23D29-C690-29F2-94CD-4E4B9BD3F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43" y="1652098"/>
                <a:ext cx="3366897" cy="584775"/>
              </a:xfrm>
              <a:prstGeom prst="rect">
                <a:avLst/>
              </a:prstGeom>
              <a:blipFill>
                <a:blip r:embed="rId9"/>
                <a:stretch>
                  <a:fillRect l="-1128" t="-4255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047F067-2599-B8FB-1449-445467CEC511}"/>
              </a:ext>
            </a:extLst>
          </p:cNvPr>
          <p:cNvGrpSpPr/>
          <p:nvPr/>
        </p:nvGrpSpPr>
        <p:grpSpPr>
          <a:xfrm>
            <a:off x="5373807" y="3008125"/>
            <a:ext cx="2416886" cy="215444"/>
            <a:chOff x="5385382" y="3100725"/>
            <a:chExt cx="2416886" cy="2154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654551C-E01B-388B-0FF4-8F48201E440E}"/>
                    </a:ext>
                  </a:extLst>
                </p:cNvPr>
                <p:cNvSpPr txBox="1"/>
                <p:nvPr/>
              </p:nvSpPr>
              <p:spPr>
                <a:xfrm>
                  <a:off x="5385382" y="3100725"/>
                  <a:ext cx="5545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654551C-E01B-388B-0FF4-8F48201E4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5382" y="3100725"/>
                  <a:ext cx="554575" cy="215444"/>
                </a:xfrm>
                <a:prstGeom prst="rect">
                  <a:avLst/>
                </a:prstGeom>
                <a:blipFill>
                  <a:blip r:embed="rId10"/>
                  <a:stretch>
                    <a:fillRect r="-222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4235236-29A7-1750-F571-BF3E629DEFF3}"/>
                    </a:ext>
                  </a:extLst>
                </p:cNvPr>
                <p:cNvSpPr txBox="1"/>
                <p:nvPr/>
              </p:nvSpPr>
              <p:spPr>
                <a:xfrm>
                  <a:off x="7382346" y="3100725"/>
                  <a:ext cx="41992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4235236-29A7-1750-F571-BF3E629DE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346" y="3100725"/>
                  <a:ext cx="419922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1765" r="-294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A96ADC-EB70-B0B1-4921-4621E7D2729B}"/>
              </a:ext>
            </a:extLst>
          </p:cNvPr>
          <p:cNvSpPr txBox="1"/>
          <p:nvPr/>
        </p:nvSpPr>
        <p:spPr>
          <a:xfrm>
            <a:off x="585623" y="4313607"/>
            <a:ext cx="507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B-field uncertainty: 1 </a:t>
            </a:r>
            <a:r>
              <a:rPr lang="en-US" sz="1600" dirty="0" err="1"/>
              <a:t>mG</a:t>
            </a:r>
            <a:r>
              <a:rPr lang="en-US" sz="1600" dirty="0"/>
              <a:t> (100 </a:t>
            </a:r>
            <a:r>
              <a:rPr lang="en-US" sz="1600" dirty="0" err="1"/>
              <a:t>nT</a:t>
            </a:r>
            <a:r>
              <a:rPr lang="en-US" sz="1600" dirty="0"/>
              <a:t>)</a:t>
            </a:r>
          </a:p>
          <a:p>
            <a:r>
              <a:rPr lang="en-US" sz="1600" dirty="0"/>
              <a:t>Assuming we can detect peaks with 1/1000 precision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A93D8-BDA4-F1FE-A2DF-6D78B2107714}"/>
              </a:ext>
            </a:extLst>
          </p:cNvPr>
          <p:cNvSpPr txBox="1"/>
          <p:nvPr/>
        </p:nvSpPr>
        <p:spPr>
          <a:xfrm rot="16200000">
            <a:off x="235312" y="2747163"/>
            <a:ext cx="10599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Frac.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759C50-BBD5-07B3-BB9A-82D746C54FAF}"/>
                  </a:ext>
                </a:extLst>
              </p:cNvPr>
              <p:cNvSpPr txBox="1"/>
              <p:nvPr/>
            </p:nvSpPr>
            <p:spPr>
              <a:xfrm>
                <a:off x="1790827" y="3722309"/>
                <a:ext cx="7910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400" dirty="0"/>
                  <a:t> (m/s)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759C50-BBD5-07B3-BB9A-82D746C54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827" y="3722309"/>
                <a:ext cx="791050" cy="307777"/>
              </a:xfrm>
              <a:prstGeom prst="rect">
                <a:avLst/>
              </a:prstGeom>
              <a:blipFill>
                <a:blip r:embed="rId12"/>
                <a:stretch>
                  <a:fillRect t="-4000" r="-158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D1C6A83-5890-0373-846A-81F02EE7176C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344E18A-93FC-266A-2774-19D683CD7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54</a:t>
            </a:fld>
            <a:endParaRPr lang="en-US" altLang="en-US"/>
          </a:p>
        </p:txBody>
      </p:sp>
      <p:pic>
        <p:nvPicPr>
          <p:cNvPr id="18" name="Picture 17" descr="A diagram of a graph&#10;&#10;Description automatically generated">
            <a:extLst>
              <a:ext uri="{FF2B5EF4-FFF2-40B4-BE49-F238E27FC236}">
                <a16:creationId xmlns:a16="http://schemas.microsoft.com/office/drawing/2014/main" id="{CB48DDAF-F343-1C16-FF6C-FE67C93283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1949" y="8"/>
            <a:ext cx="1862051" cy="8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7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5DC780-F120-0864-4D3A-718D5D0F1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1" y="847565"/>
            <a:ext cx="3627380" cy="217642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76F3C8-AFD4-F077-61F8-D6FF919BBA3C}"/>
              </a:ext>
            </a:extLst>
          </p:cNvPr>
          <p:cNvCxnSpPr>
            <a:cxnSpLocks/>
          </p:cNvCxnSpPr>
          <p:nvPr/>
        </p:nvCxnSpPr>
        <p:spPr>
          <a:xfrm flipH="1">
            <a:off x="3467663" y="1498037"/>
            <a:ext cx="519979" cy="38132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BECAE5-6D43-6F04-CC67-8B635724804E}"/>
                  </a:ext>
                </a:extLst>
              </p:cNvPr>
              <p:cNvSpPr txBox="1"/>
              <p:nvPr/>
            </p:nvSpPr>
            <p:spPr>
              <a:xfrm>
                <a:off x="3963434" y="2131362"/>
                <a:ext cx="3015429" cy="6480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600" dirty="0">
                    <a:solidFill>
                      <a:srgbClr val="006300"/>
                    </a:solidFill>
                  </a:rPr>
                  <a:t>z-polarized light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0063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0063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acc>
                    <m:r>
                      <a:rPr lang="en-US" sz="1600" i="1">
                        <a:solidFill>
                          <a:srgbClr val="006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∥</m:t>
                    </m:r>
                  </m:oMath>
                </a14:m>
                <a:r>
                  <a:rPr lang="en-US" sz="1600" dirty="0">
                    <a:solidFill>
                      <a:srgbClr val="006300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006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006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006300"/>
                    </a:solidFill>
                    <a:cs typeface="Arial" panose="020B0604020202020204" pitchFamily="34" charset="0"/>
                  </a:rPr>
                  <a:t> </a:t>
                </a:r>
                <a:endParaRPr lang="en-US" sz="1600" dirty="0">
                  <a:solidFill>
                    <a:srgbClr val="006300"/>
                  </a:solidFill>
                </a:endParaRPr>
              </a:p>
              <a:p>
                <a:r>
                  <a:rPr lang="en-US" sz="1600" dirty="0">
                    <a:solidFill>
                      <a:srgbClr val="006300"/>
                    </a:solidFill>
                    <a:cs typeface="Arial" panose="020B0604020202020204" pitchFamily="34" charset="0"/>
                  </a:rPr>
                  <a:t>(only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63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sz="1600" dirty="0">
                    <a:solidFill>
                      <a:srgbClr val="006300"/>
                    </a:solidFill>
                    <a:cs typeface="Arial" panose="020B0604020202020204" pitchFamily="34" charset="0"/>
                  </a:rPr>
                  <a:t> transitions)</a:t>
                </a:r>
                <a:r>
                  <a:rPr lang="en-US" sz="1600" dirty="0">
                    <a:solidFill>
                      <a:srgbClr val="0063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BECAE5-6D43-6F04-CC67-8B635724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434" y="2131362"/>
                <a:ext cx="3015429" cy="648023"/>
              </a:xfrm>
              <a:prstGeom prst="rect">
                <a:avLst/>
              </a:prstGeom>
              <a:blipFill>
                <a:blip r:embed="rId11"/>
                <a:stretch>
                  <a:fillRect l="-1261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53F9C4-18FE-C921-BF1D-F16FF83204B8}"/>
              </a:ext>
            </a:extLst>
          </p:cNvPr>
          <p:cNvCxnSpPr>
            <a:cxnSpLocks/>
          </p:cNvCxnSpPr>
          <p:nvPr/>
        </p:nvCxnSpPr>
        <p:spPr>
          <a:xfrm flipH="1" flipV="1">
            <a:off x="3535556" y="2203915"/>
            <a:ext cx="468698" cy="26778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4B907F-2922-36A7-F8CD-5AE8B71325EE}"/>
                  </a:ext>
                </a:extLst>
              </p:cNvPr>
              <p:cNvSpPr txBox="1"/>
              <p:nvPr/>
            </p:nvSpPr>
            <p:spPr>
              <a:xfrm>
                <a:off x="3948894" y="1019120"/>
                <a:ext cx="3015429" cy="6480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600" dirty="0">
                    <a:solidFill>
                      <a:srgbClr val="95CF95"/>
                    </a:solidFill>
                  </a:rPr>
                  <a:t>y-polarized light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acc>
                    <m:r>
                      <a:rPr lang="en-US" sz="1600" i="1">
                        <a:solidFill>
                          <a:srgbClr val="95CF9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95CF95"/>
                    </a:solidFill>
                    <a:cs typeface="Arial" panose="020B0604020202020204" pitchFamily="34" charset="0"/>
                  </a:rPr>
                  <a:t> </a:t>
                </a:r>
                <a:endParaRPr lang="en-US" sz="1600" dirty="0">
                  <a:solidFill>
                    <a:srgbClr val="95CF95"/>
                  </a:solidFill>
                </a:endParaRPr>
              </a:p>
              <a:p>
                <a:r>
                  <a:rPr lang="en-US" sz="1600" dirty="0">
                    <a:solidFill>
                      <a:srgbClr val="95CF95"/>
                    </a:solidFill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95CF95"/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solidFill>
                              <a:srgbClr val="95CF9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95CF95"/>
                    </a:solidFill>
                    <a:cs typeface="Arial" panose="020B0604020202020204" pitchFamily="34" charset="0"/>
                  </a:rPr>
                  <a:t> transitions)</a:t>
                </a:r>
                <a:r>
                  <a:rPr lang="en-US" sz="1600" dirty="0">
                    <a:solidFill>
                      <a:srgbClr val="95CF9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4B907F-2922-36A7-F8CD-5AE8B7132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894" y="1019120"/>
                <a:ext cx="3015429" cy="648023"/>
              </a:xfrm>
              <a:prstGeom prst="rect">
                <a:avLst/>
              </a:prstGeom>
              <a:blipFill>
                <a:blip r:embed="rId14"/>
                <a:stretch>
                  <a:fillRect l="-1261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D92321B3-8722-9249-499C-128710029C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83233" y="359541"/>
                <a:ext cx="7707862" cy="488024"/>
              </a:xfrm>
            </p:spPr>
            <p:txBody>
              <a:bodyPr/>
              <a:lstStyle/>
              <a:p>
                <a:r>
                  <a:rPr lang="en-US" dirty="0"/>
                  <a:t>Beyond the 1D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vector magnetometer</a:t>
                </a:r>
              </a:p>
            </p:txBody>
          </p:sp>
        </mc:Choice>
        <mc:Fallback xmlns="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D92321B3-8722-9249-499C-128710029C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83233" y="359541"/>
                <a:ext cx="7707862" cy="488024"/>
              </a:xfrm>
              <a:blipFill>
                <a:blip r:embed="rId17"/>
                <a:stretch>
                  <a:fillRect l="-2303" t="-2564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5E5A46E-85BD-92A3-E70E-69A7B1CD869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61452"/>
          <a:stretch/>
        </p:blipFill>
        <p:spPr>
          <a:xfrm>
            <a:off x="7164642" y="103549"/>
            <a:ext cx="1957463" cy="656752"/>
          </a:xfrm>
          <a:prstGeom prst="rect">
            <a:avLst/>
          </a:prstGeom>
        </p:spPr>
      </p:pic>
      <p:pic>
        <p:nvPicPr>
          <p:cNvPr id="3" name="b2_gradz_0_new">
            <a:hlinkClick r:id="" action="ppaction://media"/>
            <a:extLst>
              <a:ext uri="{FF2B5EF4-FFF2-40B4-BE49-F238E27FC236}">
                <a16:creationId xmlns:a16="http://schemas.microsoft.com/office/drawing/2014/main" id="{B4A19795-14A3-DC56-C9FC-CC39144BA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1840" t="21363" r="6643" b="20708"/>
          <a:stretch/>
        </p:blipFill>
        <p:spPr>
          <a:xfrm>
            <a:off x="548692" y="3346949"/>
            <a:ext cx="5045621" cy="17965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C1B5FAA-B7EE-29D0-CB1E-CD3B0171D5D0}"/>
              </a:ext>
            </a:extLst>
          </p:cNvPr>
          <p:cNvSpPr txBox="1"/>
          <p:nvPr/>
        </p:nvSpPr>
        <p:spPr>
          <a:xfrm>
            <a:off x="628702" y="3212497"/>
            <a:ext cx="4549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Polarization rotation (from horizontal to vertical)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B34D0F0-3EA3-7FBC-E94D-5D3AE3CF82C0}"/>
              </a:ext>
            </a:extLst>
          </p:cNvPr>
          <p:cNvGrpSpPr/>
          <p:nvPr/>
        </p:nvGrpSpPr>
        <p:grpSpPr>
          <a:xfrm>
            <a:off x="6317069" y="2986883"/>
            <a:ext cx="1808266" cy="1846155"/>
            <a:chOff x="6682829" y="2849723"/>
            <a:chExt cx="1808266" cy="1846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7C21A8-68D5-6A60-20DF-394681053B05}"/>
                </a:ext>
              </a:extLst>
            </p:cNvPr>
            <p:cNvGrpSpPr/>
            <p:nvPr/>
          </p:nvGrpSpPr>
          <p:grpSpPr>
            <a:xfrm>
              <a:off x="6682829" y="2849723"/>
              <a:ext cx="1808266" cy="1846155"/>
              <a:chOff x="6037261" y="845357"/>
              <a:chExt cx="1808266" cy="184615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226FD2F-576E-B6FA-86E8-F42D6F302126}"/>
                  </a:ext>
                </a:extLst>
              </p:cNvPr>
              <p:cNvGrpSpPr/>
              <p:nvPr/>
            </p:nvGrpSpPr>
            <p:grpSpPr>
              <a:xfrm>
                <a:off x="6037261" y="845357"/>
                <a:ext cx="1808266" cy="1846155"/>
                <a:chOff x="9994003" y="2097738"/>
                <a:chExt cx="1808266" cy="1844604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931369A8-6A4F-246D-5378-EE28E6D0C021}"/>
                    </a:ext>
                  </a:extLst>
                </p:cNvPr>
                <p:cNvCxnSpPr/>
                <p:nvPr/>
              </p:nvCxnSpPr>
              <p:spPr>
                <a:xfrm flipH="1">
                  <a:off x="9994003" y="3253526"/>
                  <a:ext cx="105070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AC8CBF79-F723-9CB7-571D-26CBDC8F1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044703" y="2294018"/>
                  <a:ext cx="1" cy="9695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F1DD5351-F3A8-6334-F58A-3A3698FAA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31824" y="3250721"/>
                  <a:ext cx="485787" cy="5745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0B4F33-C09A-C85D-D5DA-C3374659DD6F}"/>
                    </a:ext>
                  </a:extLst>
                </p:cNvPr>
                <p:cNvSpPr txBox="1"/>
                <p:nvPr/>
              </p:nvSpPr>
              <p:spPr>
                <a:xfrm>
                  <a:off x="11534499" y="3604072"/>
                  <a:ext cx="267770" cy="338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x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7A8A309-8963-D49A-ED53-3FA12A7DD9AF}"/>
                    </a:ext>
                  </a:extLst>
                </p:cNvPr>
                <p:cNvSpPr txBox="1"/>
                <p:nvPr/>
              </p:nvSpPr>
              <p:spPr>
                <a:xfrm>
                  <a:off x="11039425" y="2097738"/>
                  <a:ext cx="267770" cy="338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y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5C057CF-B86E-D71C-64A1-6DF97522305E}"/>
                    </a:ext>
                  </a:extLst>
                </p:cNvPr>
                <p:cNvSpPr txBox="1"/>
                <p:nvPr/>
              </p:nvSpPr>
              <p:spPr>
                <a:xfrm>
                  <a:off x="9994003" y="3244334"/>
                  <a:ext cx="267770" cy="338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z</a:t>
                  </a:r>
                </a:p>
              </p:txBody>
            </p: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3337821-18CF-E9F0-CDE7-6D6B9F7E0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5031" y="1366894"/>
                <a:ext cx="793822" cy="601057"/>
              </a:xfrm>
              <a:prstGeom prst="straightConnector1">
                <a:avLst/>
              </a:prstGeom>
              <a:ln w="38100">
                <a:solidFill>
                  <a:srgbClr val="006300"/>
                </a:solidFill>
                <a:headEnd type="triangle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92FC0FD-5FEB-220A-9941-0AAC35AAAECC}"/>
                      </a:ext>
                    </a:extLst>
                  </p:cNvPr>
                  <p:cNvSpPr txBox="1"/>
                  <p:nvPr/>
                </p:nvSpPr>
                <p:spPr>
                  <a:xfrm>
                    <a:off x="6138825" y="1108321"/>
                    <a:ext cx="177934" cy="2761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544989F-1830-7BCF-05F9-582E7F1D44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8825" y="1108321"/>
                    <a:ext cx="177934" cy="27616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0000" r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DB54937-66C3-E0AB-1093-AA1A5DC91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2668" y="2081823"/>
                <a:ext cx="765489" cy="0"/>
              </a:xfrm>
              <a:prstGeom prst="straightConnector1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  <a:headEnd type="triangle"/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C163678-C79D-8A08-7419-39E1962CEB70}"/>
                      </a:ext>
                    </a:extLst>
                  </p:cNvPr>
                  <p:cNvSpPr txBox="1"/>
                  <p:nvPr/>
                </p:nvSpPr>
                <p:spPr>
                  <a:xfrm>
                    <a:off x="6516774" y="2150156"/>
                    <a:ext cx="211404" cy="2761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E50CE87-DF8F-F46D-B704-81EF15B176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6774" y="2150156"/>
                    <a:ext cx="211404" cy="2761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7778" r="-11111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C94C5F2-1B29-637D-02E3-1D6818990E17}"/>
                    </a:ext>
                  </a:extLst>
                </p:cNvPr>
                <p:cNvSpPr txBox="1"/>
                <p:nvPr/>
              </p:nvSpPr>
              <p:spPr>
                <a:xfrm>
                  <a:off x="7227917" y="3763650"/>
                  <a:ext cx="44723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C94C5F2-1B29-637D-02E3-1D6818990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917" y="3763650"/>
                  <a:ext cx="447238" cy="55399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2AD2D4-3A22-3D9B-16EF-4496264644D0}"/>
                  </a:ext>
                </a:extLst>
              </p:cNvPr>
              <p:cNvSpPr txBox="1"/>
              <p:nvPr/>
            </p:nvSpPr>
            <p:spPr>
              <a:xfrm rot="16200000">
                <a:off x="-84853" y="1704041"/>
                <a:ext cx="150355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Fluorescence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2AD2D4-3A22-3D9B-16EF-44962646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4853" y="1704041"/>
                <a:ext cx="1503553" cy="307777"/>
              </a:xfrm>
              <a:prstGeom prst="rect">
                <a:avLst/>
              </a:prstGeom>
              <a:blipFill>
                <a:blip r:embed="rId22"/>
                <a:stretch>
                  <a:fillRect l="-4000" r="-20000"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1DC5B9-E9F1-7B8D-3D9F-ED6BE9E972E4}"/>
                  </a:ext>
                </a:extLst>
              </p:cNvPr>
              <p:cNvSpPr txBox="1"/>
              <p:nvPr/>
            </p:nvSpPr>
            <p:spPr>
              <a:xfrm>
                <a:off x="2036902" y="2872155"/>
                <a:ext cx="83869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1DC5B9-E9F1-7B8D-3D9F-ED6BE9E97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902" y="2872155"/>
                <a:ext cx="838691" cy="307777"/>
              </a:xfrm>
              <a:prstGeom prst="rect">
                <a:avLst/>
              </a:prstGeom>
              <a:blipFill>
                <a:blip r:embed="rId2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3932C9E2-80DE-F76A-607D-F5F688A946D7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8E934F92-B50A-1608-BFF1-EAD3E33EB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55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EE6D01-8184-97CC-7EC6-CDF9E79B679F}"/>
              </a:ext>
            </a:extLst>
          </p:cNvPr>
          <p:cNvGrpSpPr/>
          <p:nvPr/>
        </p:nvGrpSpPr>
        <p:grpSpPr>
          <a:xfrm>
            <a:off x="6327527" y="1019596"/>
            <a:ext cx="2605468" cy="1709201"/>
            <a:chOff x="6058532" y="3203242"/>
            <a:chExt cx="2605468" cy="1709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A6E916-C8AD-6C26-F687-084E2F92A7AB}"/>
                    </a:ext>
                  </a:extLst>
                </p:cNvPr>
                <p:cNvSpPr txBox="1"/>
                <p:nvPr/>
              </p:nvSpPr>
              <p:spPr>
                <a:xfrm>
                  <a:off x="6324780" y="3203242"/>
                  <a:ext cx="20729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US" dirty="0"/>
                    <a:t> for simulation: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E3F4E0-F7FA-AE90-3979-DDDD835A12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780" y="3203242"/>
                  <a:ext cx="2072972" cy="369332"/>
                </a:xfrm>
                <a:prstGeom prst="rect">
                  <a:avLst/>
                </a:prstGeom>
                <a:blipFill>
                  <a:blip r:embed="rId25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3D6AD0D-00EF-ADD7-B22D-F995FFBC1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532" y="3503009"/>
              <a:ext cx="2605468" cy="1409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BAD5B1-2A1D-5460-A106-47EEC9D40EE3}"/>
                </a:ext>
              </a:extLst>
            </p:cNvPr>
            <p:cNvSpPr/>
            <p:nvPr/>
          </p:nvSpPr>
          <p:spPr>
            <a:xfrm>
              <a:off x="7477706" y="4028742"/>
              <a:ext cx="98758" cy="98758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253582-B0D7-9F57-BB44-AA6D18E09C61}"/>
                </a:ext>
              </a:extLst>
            </p:cNvPr>
            <p:cNvSpPr/>
            <p:nvPr/>
          </p:nvSpPr>
          <p:spPr>
            <a:xfrm>
              <a:off x="7820247" y="3852293"/>
              <a:ext cx="98758" cy="98758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9EBF42-6584-B788-3E2D-C16A5F6917D2}"/>
                </a:ext>
              </a:extLst>
            </p:cNvPr>
            <p:cNvSpPr/>
            <p:nvPr/>
          </p:nvSpPr>
          <p:spPr>
            <a:xfrm>
              <a:off x="7143870" y="4189517"/>
              <a:ext cx="98758" cy="98758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9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1C513F-B8B5-95D6-61CD-A55EA970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719" y="1236406"/>
            <a:ext cx="4455252" cy="33414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25A4-1D37-2884-5BAB-63059EE387BA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FAST: magnetometer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578E5-E3FE-9F22-8226-0AB82AAABEFA}"/>
              </a:ext>
            </a:extLst>
          </p:cNvPr>
          <p:cNvSpPr txBox="1"/>
          <p:nvPr/>
        </p:nvSpPr>
        <p:spPr>
          <a:xfrm>
            <a:off x="532606" y="4806394"/>
            <a:ext cx="3018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Josh Tong, Mario Duenas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5DF-87F4-E5FC-4AD6-8D0B74929B51}"/>
                  </a:ext>
                </a:extLst>
              </p:cNvPr>
              <p:cNvSpPr txBox="1"/>
              <p:nvPr/>
            </p:nvSpPr>
            <p:spPr>
              <a:xfrm>
                <a:off x="5947765" y="4217767"/>
                <a:ext cx="189115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(units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5DF-87F4-E5FC-4AD6-8D0B74929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765" y="4217767"/>
                <a:ext cx="1891159" cy="276999"/>
              </a:xfrm>
              <a:prstGeom prst="rect">
                <a:avLst/>
              </a:prstGeom>
              <a:blipFill>
                <a:blip r:embed="rId4"/>
                <a:stretch>
                  <a:fillRect l="-2000" t="-27273" r="-6000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2363A026-C6A1-78A6-F9B5-991920CD22E1}"/>
              </a:ext>
            </a:extLst>
          </p:cNvPr>
          <p:cNvSpPr txBox="1"/>
          <p:nvPr/>
        </p:nvSpPr>
        <p:spPr>
          <a:xfrm rot="16200000">
            <a:off x="3898654" y="2594776"/>
            <a:ext cx="2024593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Fluorescence along y</a:t>
            </a:r>
          </a:p>
        </p:txBody>
      </p:sp>
      <p:sp>
        <p:nvSpPr>
          <p:cNvPr id="60" name="Title 4">
            <a:extLst>
              <a:ext uri="{FF2B5EF4-FFF2-40B4-BE49-F238E27FC236}">
                <a16:creationId xmlns:a16="http://schemas.microsoft.com/office/drawing/2014/main" id="{4C85FCF1-F704-E257-9399-CE4AAA95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3" y="230949"/>
            <a:ext cx="7707862" cy="488024"/>
          </a:xfrm>
        </p:spPr>
        <p:txBody>
          <a:bodyPr/>
          <a:lstStyle/>
          <a:p>
            <a:r>
              <a:rPr lang="en-US" dirty="0"/>
              <a:t>Rotating polarization can tell us about B</a:t>
            </a:r>
            <a:r>
              <a:rPr lang="en-US" baseline="-25000" dirty="0"/>
              <a:t>x</a:t>
            </a:r>
            <a:r>
              <a:rPr lang="en-US" dirty="0"/>
              <a:t>, B</a:t>
            </a:r>
            <a:r>
              <a:rPr lang="en-US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A0D71F8-89AA-7A7F-EFE8-E8DFF588A90E}"/>
                  </a:ext>
                </a:extLst>
              </p:cNvPr>
              <p:cNvSpPr txBox="1"/>
              <p:nvPr/>
            </p:nvSpPr>
            <p:spPr>
              <a:xfrm>
                <a:off x="714402" y="740912"/>
                <a:ext cx="484940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 Helmholtz coils to cancel background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A0D71F8-89AA-7A7F-EFE8-E8DFF588A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02" y="740912"/>
                <a:ext cx="4849404" cy="391261"/>
              </a:xfrm>
              <a:prstGeom prst="rect">
                <a:avLst/>
              </a:prstGeom>
              <a:blipFill>
                <a:blip r:embed="rId6"/>
                <a:stretch>
                  <a:fillRect l="-1044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238841C2-94F9-EFC1-F88C-4BA2BE70441C}"/>
              </a:ext>
            </a:extLst>
          </p:cNvPr>
          <p:cNvSpPr txBox="1"/>
          <p:nvPr/>
        </p:nvSpPr>
        <p:spPr>
          <a:xfrm>
            <a:off x="5720635" y="1095386"/>
            <a:ext cx="22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Model: B</a:t>
            </a:r>
            <a:r>
              <a:rPr lang="en-US" baseline="-25000" dirty="0"/>
              <a:t>x</a:t>
            </a:r>
            <a:r>
              <a:rPr lang="en-US" dirty="0"/>
              <a:t> = 0, B</a:t>
            </a:r>
            <a:r>
              <a:rPr lang="en-US" baseline="-25000" dirty="0"/>
              <a:t>y</a:t>
            </a:r>
            <a:r>
              <a:rPr lang="en-US" dirty="0"/>
              <a:t> = 0 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AA98A5-1BF5-D922-2D00-3BBD8911331F}"/>
              </a:ext>
            </a:extLst>
          </p:cNvPr>
          <p:cNvGrpSpPr/>
          <p:nvPr/>
        </p:nvGrpSpPr>
        <p:grpSpPr>
          <a:xfrm>
            <a:off x="446875" y="1236407"/>
            <a:ext cx="4455251" cy="3341439"/>
            <a:chOff x="446875" y="1154548"/>
            <a:chExt cx="4619818" cy="34648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C77671-4DB6-3962-E367-B2F300DCD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875" y="1154548"/>
              <a:ext cx="4619818" cy="34648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08398D-DC29-1721-64F5-6C2C3475AE8C}"/>
                </a:ext>
              </a:extLst>
            </p:cNvPr>
            <p:cNvSpPr txBox="1"/>
            <p:nvPr/>
          </p:nvSpPr>
          <p:spPr>
            <a:xfrm rot="16200000">
              <a:off x="164599" y="2507386"/>
              <a:ext cx="1074333" cy="3847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00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7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D10A39-0C3C-42E3-96CE-2D3A99BACAB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Yb atomic magnetometer: measures B-field using dark lines in fluorescence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Square AM: dark lines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±2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Visible, fast magnetic field map in a single shot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magnetometer (via laser polarization rotation)</a:t>
                </a:r>
              </a:p>
              <a:p>
                <a:pPr marL="0" indent="0"/>
                <a:endParaRPr lang="en-US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0" indent="0"/>
                <a:endParaRPr lang="en-US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D10A39-0C3C-42E3-96CE-2D3A99BAC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1812" t="-673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734FB22-590A-BCB8-8335-06D7323A5DC7}"/>
              </a:ext>
            </a:extLst>
          </p:cNvPr>
          <p:cNvGrpSpPr/>
          <p:nvPr/>
        </p:nvGrpSpPr>
        <p:grpSpPr>
          <a:xfrm>
            <a:off x="5157627" y="2283565"/>
            <a:ext cx="3760341" cy="2224987"/>
            <a:chOff x="5157627" y="2283565"/>
            <a:chExt cx="3760341" cy="22249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D2AF61-972D-BF09-004E-E578FCCA8BDD}"/>
                </a:ext>
              </a:extLst>
            </p:cNvPr>
            <p:cNvSpPr txBox="1"/>
            <p:nvPr/>
          </p:nvSpPr>
          <p:spPr>
            <a:xfrm>
              <a:off x="5157627" y="3123557"/>
              <a:ext cx="3760341" cy="138499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</a:rPr>
                <a:t>Acknowledgements</a:t>
              </a:r>
            </a:p>
            <a:p>
              <a:r>
                <a:rPr lang="en-US" sz="1600" b="1" dirty="0" err="1">
                  <a:solidFill>
                    <a:schemeClr val="tx1"/>
                  </a:solidFill>
                </a:rPr>
                <a:t>Hollberg</a:t>
              </a:r>
              <a:r>
                <a:rPr lang="en-US" sz="1600" b="1" dirty="0">
                  <a:solidFill>
                    <a:schemeClr val="tx1"/>
                  </a:solidFill>
                </a:rPr>
                <a:t> lab: </a:t>
              </a:r>
              <a:r>
                <a:rPr lang="en-US" sz="1600" dirty="0" err="1">
                  <a:solidFill>
                    <a:schemeClr val="tx1"/>
                  </a:solidFill>
                </a:rPr>
                <a:t>Hongquan</a:t>
              </a:r>
              <a:r>
                <a:rPr lang="en-US" sz="1600" dirty="0">
                  <a:solidFill>
                    <a:schemeClr val="tx1"/>
                  </a:solidFill>
                </a:rPr>
                <a:t> Li, Josh Tong, Mario Duenas, Luz Martinez, Daniel </a:t>
              </a:r>
              <a:r>
                <a:rPr lang="en-US" sz="1600" dirty="0" err="1">
                  <a:solidFill>
                    <a:schemeClr val="tx1"/>
                  </a:solidFill>
                </a:rPr>
                <a:t>Kuelbs</a:t>
              </a:r>
              <a:endParaRPr lang="en-US" sz="1600" dirty="0"/>
            </a:p>
            <a:p>
              <a:r>
                <a:rPr lang="en-US" sz="1600" b="1" dirty="0">
                  <a:solidFill>
                    <a:schemeClr val="tx1"/>
                  </a:solidFill>
                </a:rPr>
                <a:t>Funding: NSF Q-</a:t>
              </a:r>
              <a:r>
                <a:rPr lang="en-US" sz="1600" b="1" dirty="0" err="1">
                  <a:solidFill>
                    <a:schemeClr val="tx1"/>
                  </a:solidFill>
                </a:rPr>
                <a:t>SEnSE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r>
                <a:rPr lang="en-US" sz="1600" b="1" dirty="0">
                  <a:solidFill>
                    <a:schemeClr val="tx1"/>
                  </a:solidFill>
                </a:rPr>
                <a:t>Computing: </a:t>
              </a:r>
              <a:r>
                <a:rPr lang="en-US" sz="1600" dirty="0">
                  <a:solidFill>
                    <a:schemeClr val="tx1"/>
                  </a:solidFill>
                </a:rPr>
                <a:t>Sherlock cluster @Stanford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8391F3-743F-9BF5-99FF-BE3902953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7193" y="2283565"/>
              <a:ext cx="1010419" cy="680817"/>
            </a:xfrm>
            <a:prstGeom prst="rect">
              <a:avLst/>
            </a:prstGeom>
          </p:spPr>
        </p:pic>
      </p:grpSp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4C1DA2E-0CBC-FBBD-D2C9-97A92859AB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86" b="11028"/>
          <a:stretch/>
        </p:blipFill>
        <p:spPr>
          <a:xfrm>
            <a:off x="804705" y="2787031"/>
            <a:ext cx="3971116" cy="20580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7890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contrast and width depend on optical 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5BD8F-AB24-C8B6-CB2B-DCA087B14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95" y="836548"/>
            <a:ext cx="6433429" cy="3860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980F7-8BDB-FC68-BA2B-0E4429D9B85F}"/>
              </a:ext>
            </a:extLst>
          </p:cNvPr>
          <p:cNvSpPr txBox="1"/>
          <p:nvPr/>
        </p:nvSpPr>
        <p:spPr>
          <a:xfrm>
            <a:off x="545811" y="4752134"/>
            <a:ext cx="69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The 3 dips become less resolved at higher Rabi frequencies.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BFC483-9C53-6813-8663-DB5ED58DC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3243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dependence (</a:t>
            </a:r>
            <a:r>
              <a:rPr lang="en-US" dirty="0" err="1"/>
              <a:t>expt</a:t>
            </a:r>
            <a:r>
              <a:rPr lang="en-US" dirty="0"/>
              <a:t> data)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BFC483-9C53-6813-8663-DB5ED58DC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59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5DD0F-9B85-F7D8-F306-A8721B22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449" y="1028383"/>
            <a:ext cx="5348515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3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EAB76F8-890E-1360-A4AC-D763A00C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35557"/>
            <a:ext cx="7707862" cy="488024"/>
          </a:xfrm>
        </p:spPr>
        <p:txBody>
          <a:bodyPr/>
          <a:lstStyle/>
          <a:p>
            <a:r>
              <a:rPr lang="en-US" dirty="0"/>
              <a:t>Absorption (and emission) of photons slows atom down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1DC8420-E30F-09FC-1C0B-F77264750340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29CC6-F5FD-22D2-31A3-BF8AF14CAA0E}"/>
              </a:ext>
            </a:extLst>
          </p:cNvPr>
          <p:cNvSpPr txBox="1"/>
          <p:nvPr/>
        </p:nvSpPr>
        <p:spPr>
          <a:xfrm>
            <a:off x="1917052" y="2989690"/>
            <a:ext cx="59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Force = momentum change  x  </a:t>
            </a:r>
            <a:r>
              <a:rPr lang="en-US" sz="2400" dirty="0">
                <a:solidFill>
                  <a:schemeClr val="bg2"/>
                </a:solidFill>
              </a:rPr>
              <a:t>scattering 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8F9626-A2C4-6090-0A0C-5FEB6F614DF7}"/>
              </a:ext>
            </a:extLst>
          </p:cNvPr>
          <p:cNvGrpSpPr/>
          <p:nvPr/>
        </p:nvGrpSpPr>
        <p:grpSpPr>
          <a:xfrm>
            <a:off x="4502346" y="1835547"/>
            <a:ext cx="806939" cy="897649"/>
            <a:chOff x="814407" y="3616142"/>
            <a:chExt cx="1074754" cy="119557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F4E480-33F4-A990-B0E9-1BFE60116C07}"/>
                </a:ext>
              </a:extLst>
            </p:cNvPr>
            <p:cNvSpPr/>
            <p:nvPr/>
          </p:nvSpPr>
          <p:spPr>
            <a:xfrm>
              <a:off x="1169592" y="4025957"/>
              <a:ext cx="364385" cy="354680"/>
            </a:xfrm>
            <a:prstGeom prst="ellipse">
              <a:avLst/>
            </a:prstGeom>
            <a:solidFill>
              <a:srgbClr val="57CBCD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183715-1115-27B3-00EC-4E7153F01E15}"/>
                </a:ext>
              </a:extLst>
            </p:cNvPr>
            <p:cNvSpPr/>
            <p:nvPr/>
          </p:nvSpPr>
          <p:spPr>
            <a:xfrm>
              <a:off x="814407" y="3685605"/>
              <a:ext cx="1074754" cy="1046129"/>
            </a:xfrm>
            <a:prstGeom prst="ellips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79AC539-E5A3-48D2-704D-F314879013F1}"/>
                </a:ext>
              </a:extLst>
            </p:cNvPr>
            <p:cNvSpPr/>
            <p:nvPr/>
          </p:nvSpPr>
          <p:spPr>
            <a:xfrm>
              <a:off x="1283144" y="3616142"/>
              <a:ext cx="148542" cy="144586"/>
            </a:xfrm>
            <a:prstGeom prst="ellipse">
              <a:avLst/>
            </a:prstGeom>
            <a:solidFill>
              <a:srgbClr val="FFFEBB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50B419-319F-C486-8544-30F43AB8E1F2}"/>
                </a:ext>
              </a:extLst>
            </p:cNvPr>
            <p:cNvSpPr/>
            <p:nvPr/>
          </p:nvSpPr>
          <p:spPr>
            <a:xfrm>
              <a:off x="1277513" y="4667127"/>
              <a:ext cx="148542" cy="144586"/>
            </a:xfrm>
            <a:prstGeom prst="ellipse">
              <a:avLst/>
            </a:prstGeom>
            <a:solidFill>
              <a:srgbClr val="FFFEBB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39FB6A-5CBE-71A8-9058-685C750068AB}"/>
              </a:ext>
            </a:extLst>
          </p:cNvPr>
          <p:cNvGrpSpPr/>
          <p:nvPr/>
        </p:nvGrpSpPr>
        <p:grpSpPr>
          <a:xfrm>
            <a:off x="1679166" y="1126354"/>
            <a:ext cx="2556503" cy="1554688"/>
            <a:chOff x="2261961" y="1126354"/>
            <a:chExt cx="2556503" cy="155468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B4441A-D7AC-849B-365D-0578CC15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438" y="1895595"/>
              <a:ext cx="2130026" cy="7854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179E51-80CB-BA00-0D08-575DEF0F0C2E}"/>
                    </a:ext>
                  </a:extLst>
                </p:cNvPr>
                <p:cNvSpPr txBox="1"/>
                <p:nvPr/>
              </p:nvSpPr>
              <p:spPr>
                <a:xfrm>
                  <a:off x="2261961" y="1126354"/>
                  <a:ext cx="213002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Photon with momentum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179E51-80CB-BA00-0D08-575DEF0F0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1961" y="1126354"/>
                  <a:ext cx="2130026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381" t="-3846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3AF59-74A1-177B-52C8-A060D91674C2}"/>
              </a:ext>
            </a:extLst>
          </p:cNvPr>
          <p:cNvGrpSpPr/>
          <p:nvPr/>
        </p:nvGrpSpPr>
        <p:grpSpPr>
          <a:xfrm>
            <a:off x="6803020" y="991375"/>
            <a:ext cx="1222414" cy="1325552"/>
            <a:chOff x="7385815" y="991375"/>
            <a:chExt cx="1222414" cy="13255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8F2A9A-0F82-7DE4-75C2-6EF967598F5C}"/>
                </a:ext>
              </a:extLst>
            </p:cNvPr>
            <p:cNvCxnSpPr/>
            <p:nvPr/>
          </p:nvCxnSpPr>
          <p:spPr>
            <a:xfrm>
              <a:off x="7385815" y="2206805"/>
              <a:ext cx="895604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4E061F-8463-701C-853C-AA973C5CC376}"/>
                </a:ext>
              </a:extLst>
            </p:cNvPr>
            <p:cNvCxnSpPr/>
            <p:nvPr/>
          </p:nvCxnSpPr>
          <p:spPr>
            <a:xfrm>
              <a:off x="7385815" y="1151727"/>
              <a:ext cx="895604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9298017-DD0C-7E12-3101-CE022E6458FB}"/>
                    </a:ext>
                  </a:extLst>
                </p:cNvPr>
                <p:cNvSpPr txBox="1"/>
                <p:nvPr/>
              </p:nvSpPr>
              <p:spPr>
                <a:xfrm>
                  <a:off x="8416703" y="2039928"/>
                  <a:ext cx="1915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9298017-DD0C-7E12-3101-CE022E645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6703" y="2039928"/>
                  <a:ext cx="1915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3529" r="-23529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14FD7E-38A1-25EB-EE61-3BC2F65723D6}"/>
                    </a:ext>
                  </a:extLst>
                </p:cNvPr>
                <p:cNvSpPr txBox="1"/>
                <p:nvPr/>
              </p:nvSpPr>
              <p:spPr>
                <a:xfrm>
                  <a:off x="8416697" y="991375"/>
                  <a:ext cx="1653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14FD7E-38A1-25EB-EE61-3BC2F6572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6697" y="991375"/>
                  <a:ext cx="16536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D689428-6B8F-69FC-4F26-5C2FADF5D06A}"/>
              </a:ext>
            </a:extLst>
          </p:cNvPr>
          <p:cNvSpPr/>
          <p:nvPr/>
        </p:nvSpPr>
        <p:spPr>
          <a:xfrm>
            <a:off x="7129830" y="2092372"/>
            <a:ext cx="273585" cy="266298"/>
          </a:xfrm>
          <a:prstGeom prst="ellipse">
            <a:avLst/>
          </a:prstGeom>
          <a:solidFill>
            <a:srgbClr val="FFFEBB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9D86D4-76CB-E0B4-6D29-9EA6CBBA557A}"/>
                  </a:ext>
                </a:extLst>
              </p:cNvPr>
              <p:cNvSpPr txBox="1"/>
              <p:nvPr/>
            </p:nvSpPr>
            <p:spPr>
              <a:xfrm>
                <a:off x="5239011" y="2733196"/>
                <a:ext cx="673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9D86D4-76CB-E0B4-6D29-9EA6CBBA5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011" y="2733196"/>
                <a:ext cx="6739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64D542-73D4-BC6F-C953-67E76E62FF6A}"/>
                  </a:ext>
                </a:extLst>
              </p:cNvPr>
              <p:cNvSpPr txBox="1"/>
              <p:nvPr/>
            </p:nvSpPr>
            <p:spPr>
              <a:xfrm>
                <a:off x="7379811" y="804429"/>
                <a:ext cx="1057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64D542-73D4-BC6F-C953-67E76E62F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811" y="804429"/>
                <a:ext cx="1057918" cy="276999"/>
              </a:xfrm>
              <a:prstGeom prst="rect">
                <a:avLst/>
              </a:prstGeom>
              <a:blipFill>
                <a:blip r:embed="rId8"/>
                <a:stretch>
                  <a:fillRect l="-2381" t="-4545" r="-476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D76E5BBA-AF82-CD68-C776-A5CECEC8A2BA}"/>
              </a:ext>
            </a:extLst>
          </p:cNvPr>
          <p:cNvGrpSpPr/>
          <p:nvPr/>
        </p:nvGrpSpPr>
        <p:grpSpPr>
          <a:xfrm>
            <a:off x="5844638" y="1249260"/>
            <a:ext cx="1785175" cy="909210"/>
            <a:chOff x="6075744" y="1249260"/>
            <a:chExt cx="1785175" cy="9092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4C9CD4-400C-84C1-4F45-1909B3EC5F4C}"/>
                    </a:ext>
                  </a:extLst>
                </p14:cNvPr>
                <p14:cNvContentPartPr/>
                <p14:nvPr/>
              </p14:nvContentPartPr>
              <p14:xfrm>
                <a:off x="7706455" y="1255746"/>
                <a:ext cx="154464" cy="900234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4C9CD4-400C-84C1-4F45-1909B3EC5F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97094" y="1246387"/>
                  <a:ext cx="173187" cy="918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E5C3712-C295-13CF-FF5D-80EE67616F0D}"/>
                    </a:ext>
                  </a:extLst>
                </p14:cNvPr>
                <p14:cNvContentPartPr/>
                <p14:nvPr/>
              </p14:nvContentPartPr>
              <p14:xfrm rot="10800000">
                <a:off x="7156496" y="1249260"/>
                <a:ext cx="154464" cy="900234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E5C3712-C295-13CF-FF5D-80EE67616F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0800000">
                  <a:off x="7147135" y="1239901"/>
                  <a:ext cx="173187" cy="91895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FB6235-CC30-D294-9F0D-21A30189678D}"/>
                </a:ext>
              </a:extLst>
            </p:cNvPr>
            <p:cNvSpPr txBox="1"/>
            <p:nvPr/>
          </p:nvSpPr>
          <p:spPr>
            <a:xfrm>
              <a:off x="6075744" y="1327473"/>
              <a:ext cx="12497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Do this repeatedly</a:t>
              </a:r>
            </a:p>
            <a:p>
              <a:r>
                <a:rPr lang="en-US" sz="1600" dirty="0">
                  <a:solidFill>
                    <a:schemeClr val="bg2"/>
                  </a:solidFill>
                </a:rPr>
                <a:t>(very fast)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561E13-957A-0318-6276-663052F21454}"/>
                  </a:ext>
                </a:extLst>
              </p:cNvPr>
              <p:cNvSpPr txBox="1"/>
              <p:nvPr/>
            </p:nvSpPr>
            <p:spPr>
              <a:xfrm>
                <a:off x="1726842" y="3485460"/>
                <a:ext cx="59029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scattering rate is limited by the lifetime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Maximum (radiative) force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=ℏ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561E13-957A-0318-6276-663052F21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842" y="3485460"/>
                <a:ext cx="5902971" cy="646331"/>
              </a:xfrm>
              <a:prstGeom prst="rect">
                <a:avLst/>
              </a:prstGeom>
              <a:blipFill>
                <a:blip r:embed="rId14"/>
                <a:stretch>
                  <a:fillRect l="-644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33F0E3-578D-0324-0B13-50EEB8D72E2F}"/>
                  </a:ext>
                </a:extLst>
              </p:cNvPr>
              <p:cNvSpPr txBox="1"/>
              <p:nvPr/>
            </p:nvSpPr>
            <p:spPr>
              <a:xfrm>
                <a:off x="2255377" y="4193260"/>
                <a:ext cx="51893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2"/>
                    </a:solidFill>
                  </a:rPr>
                  <a:t>Need large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b="1" dirty="0">
                    <a:solidFill>
                      <a:schemeClr val="bg2"/>
                    </a:solidFill>
                  </a:rPr>
                  <a:t> for large slowing forces!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33F0E3-578D-0324-0B13-50EEB8D72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377" y="4193260"/>
                <a:ext cx="5189349" cy="461665"/>
              </a:xfrm>
              <a:prstGeom prst="rect">
                <a:avLst/>
              </a:prstGeom>
              <a:blipFill>
                <a:blip r:embed="rId15"/>
                <a:stretch>
                  <a:fillRect l="-1707" t="-10811" r="-170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3429634-5B2D-FD62-EC34-018C1FCB341D}"/>
              </a:ext>
            </a:extLst>
          </p:cNvPr>
          <p:cNvGrpSpPr/>
          <p:nvPr/>
        </p:nvGrpSpPr>
        <p:grpSpPr>
          <a:xfrm>
            <a:off x="5227779" y="1960647"/>
            <a:ext cx="1246130" cy="600369"/>
            <a:chOff x="5227779" y="1960647"/>
            <a:chExt cx="1246130" cy="6003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9905E0-05BB-3DC5-ACC0-ABFCD3ED2AEC}"/>
                </a:ext>
              </a:extLst>
            </p:cNvPr>
            <p:cNvGrpSpPr/>
            <p:nvPr/>
          </p:nvGrpSpPr>
          <p:grpSpPr>
            <a:xfrm>
              <a:off x="5227779" y="1960647"/>
              <a:ext cx="1246130" cy="600369"/>
              <a:chOff x="7540605" y="2673147"/>
              <a:chExt cx="1246130" cy="60036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5E3C955-4C8A-C7AB-ABAA-0B4671991F8A}"/>
                  </a:ext>
                </a:extLst>
              </p:cNvPr>
              <p:cNvCxnSpPr/>
              <p:nvPr/>
            </p:nvCxnSpPr>
            <p:spPr>
              <a:xfrm>
                <a:off x="7540605" y="2673147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F42DEFF-053C-5BF2-D001-09E8D453B6E6}"/>
                  </a:ext>
                </a:extLst>
              </p:cNvPr>
              <p:cNvCxnSpPr/>
              <p:nvPr/>
            </p:nvCxnSpPr>
            <p:spPr>
              <a:xfrm>
                <a:off x="7629813" y="2733196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DFA8115-D97A-BE1D-366C-D7648E12426F}"/>
                  </a:ext>
                </a:extLst>
              </p:cNvPr>
              <p:cNvCxnSpPr/>
              <p:nvPr/>
            </p:nvCxnSpPr>
            <p:spPr>
              <a:xfrm>
                <a:off x="7759910" y="2937652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B593DAA-F42B-F797-EFED-5644158EC733}"/>
                  </a:ext>
                </a:extLst>
              </p:cNvPr>
              <p:cNvCxnSpPr/>
              <p:nvPr/>
            </p:nvCxnSpPr>
            <p:spPr>
              <a:xfrm>
                <a:off x="7707524" y="2991018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F76F0E-4B3D-B9D8-BEE2-317C51257381}"/>
                  </a:ext>
                </a:extLst>
              </p:cNvPr>
              <p:cNvCxnSpPr/>
              <p:nvPr/>
            </p:nvCxnSpPr>
            <p:spPr>
              <a:xfrm>
                <a:off x="7655799" y="3210325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BFD0A93-C65A-F2BC-E778-9E63AA662AAE}"/>
                  </a:ext>
                </a:extLst>
              </p:cNvPr>
              <p:cNvCxnSpPr/>
              <p:nvPr/>
            </p:nvCxnSpPr>
            <p:spPr>
              <a:xfrm>
                <a:off x="7566278" y="3273516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697D43-CD91-31E1-7334-5CBB919BBD0A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51" y="2091203"/>
              <a:ext cx="88832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FB818C-31DD-2AF1-4083-A3D7438186FE}"/>
              </a:ext>
            </a:extLst>
          </p:cNvPr>
          <p:cNvGrpSpPr/>
          <p:nvPr/>
        </p:nvGrpSpPr>
        <p:grpSpPr>
          <a:xfrm>
            <a:off x="5886771" y="1957147"/>
            <a:ext cx="825507" cy="600369"/>
            <a:chOff x="5227779" y="1960647"/>
            <a:chExt cx="1246130" cy="60036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3731BC-B948-B9DA-FAA2-AB22F5AD7C30}"/>
                </a:ext>
              </a:extLst>
            </p:cNvPr>
            <p:cNvGrpSpPr/>
            <p:nvPr/>
          </p:nvGrpSpPr>
          <p:grpSpPr>
            <a:xfrm>
              <a:off x="5227779" y="1960647"/>
              <a:ext cx="1246130" cy="600369"/>
              <a:chOff x="7540605" y="2673147"/>
              <a:chExt cx="1246130" cy="60036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7A7D019-60F8-3EA0-EA07-E973B9069522}"/>
                  </a:ext>
                </a:extLst>
              </p:cNvPr>
              <p:cNvCxnSpPr/>
              <p:nvPr/>
            </p:nvCxnSpPr>
            <p:spPr>
              <a:xfrm>
                <a:off x="7540605" y="2673147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38593E9-45EE-79DF-CFFD-2E942438D979}"/>
                  </a:ext>
                </a:extLst>
              </p:cNvPr>
              <p:cNvCxnSpPr/>
              <p:nvPr/>
            </p:nvCxnSpPr>
            <p:spPr>
              <a:xfrm>
                <a:off x="7629813" y="2733196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345DF05-8C11-5EA2-154D-30BD6B3C3E6A}"/>
                  </a:ext>
                </a:extLst>
              </p:cNvPr>
              <p:cNvCxnSpPr/>
              <p:nvPr/>
            </p:nvCxnSpPr>
            <p:spPr>
              <a:xfrm>
                <a:off x="7759910" y="2937652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8738ECC-9408-082A-9AE0-0536724AC3EF}"/>
                  </a:ext>
                </a:extLst>
              </p:cNvPr>
              <p:cNvCxnSpPr/>
              <p:nvPr/>
            </p:nvCxnSpPr>
            <p:spPr>
              <a:xfrm>
                <a:off x="7707524" y="2991018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1C21495-C581-2CD8-C65E-5CF1CDBE8805}"/>
                  </a:ext>
                </a:extLst>
              </p:cNvPr>
              <p:cNvCxnSpPr/>
              <p:nvPr/>
            </p:nvCxnSpPr>
            <p:spPr>
              <a:xfrm>
                <a:off x="7655799" y="3210325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C137615-F21B-9F46-A7E2-88135F59BB3F}"/>
                  </a:ext>
                </a:extLst>
              </p:cNvPr>
              <p:cNvCxnSpPr/>
              <p:nvPr/>
            </p:nvCxnSpPr>
            <p:spPr>
              <a:xfrm>
                <a:off x="7566278" y="3273516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2FF166-E749-1E53-40AB-A6067B14115A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51" y="2091203"/>
              <a:ext cx="88832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9C6A2B4-5CCD-B217-8DF1-EEE0EF4C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82487" flipH="1">
            <a:off x="5181840" y="2877813"/>
            <a:ext cx="2130026" cy="78544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81C5A23-8FA8-F017-1AAE-00EA7A3D066F}"/>
              </a:ext>
            </a:extLst>
          </p:cNvPr>
          <p:cNvGrpSpPr/>
          <p:nvPr/>
        </p:nvGrpSpPr>
        <p:grpSpPr>
          <a:xfrm>
            <a:off x="1816262" y="851339"/>
            <a:ext cx="2697467" cy="1739121"/>
            <a:chOff x="2197323" y="5316361"/>
            <a:chExt cx="2697467" cy="1739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FA0A1B-C15A-FDF5-DF9A-F98D979B0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2197323" y="5316361"/>
              <a:ext cx="1798311" cy="66312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86E373C-8C14-D1EF-4272-4E1F40F3F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3096479" y="5905526"/>
              <a:ext cx="1798311" cy="66312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E58561B-ECD7-1CA3-1E02-6F5661D96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2287955" y="6392355"/>
              <a:ext cx="1798311" cy="663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5062E-6 L 1.94444E-6 -0.200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6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4.19753E-6 L 0.0691 4.19753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20093 L 1.94444E-6 0.0040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24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2 -0.00309 L 0.02048 -0.1030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" y="-50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0" grpId="1" animBg="1"/>
      <p:bldP spid="20" grpId="2" animBg="1"/>
      <p:bldP spid="29" grpId="0"/>
      <p:bldP spid="29" grpId="1"/>
      <p:bldP spid="30" grpId="0"/>
      <p:bldP spid="49" grpId="0"/>
      <p:bldP spid="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6B631-3366-87A3-9120-2009772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dependence (model)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BFC483-9C53-6813-8663-DB5ED58DC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60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4BCB0-60B2-D57A-7953-8125801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87" y="786270"/>
            <a:ext cx="5809640" cy="43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29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17E15A-6BD0-584E-8DE1-52F834CC9BF3}"/>
              </a:ext>
            </a:extLst>
          </p:cNvPr>
          <p:cNvSpPr/>
          <p:nvPr/>
        </p:nvSpPr>
        <p:spPr>
          <a:xfrm>
            <a:off x="1278277" y="3615580"/>
            <a:ext cx="275065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a typeface="MS Mincho" panose="02020609040205080304" pitchFamily="49" charset="-128"/>
                <a:cs typeface="Cordia New" panose="020B0304020202020204" pitchFamily="34" charset="-34"/>
              </a:rPr>
              <a:t>Camera image of the 556 nm Yb fluorescence viewed orthogonal to the plane that containing the atomic beam and the laser beam </a:t>
            </a:r>
          </a:p>
          <a:p>
            <a:endParaRPr lang="en-US" sz="1050" dirty="0">
              <a:solidFill>
                <a:srgbClr val="000000"/>
              </a:solidFill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r>
              <a:rPr lang="en-US" sz="1050" dirty="0">
                <a:solidFill>
                  <a:srgbClr val="000000"/>
                </a:solidFill>
                <a:ea typeface="MS Mincho" panose="02020609040205080304" pitchFamily="49" charset="-128"/>
                <a:cs typeface="Cordia New" panose="020B0304020202020204" pitchFamily="34" charset="-34"/>
              </a:rPr>
              <a:t>Video measurement times 300 fps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5816DB-ECF4-074B-9F5F-A2EC70710919}"/>
              </a:ext>
            </a:extLst>
          </p:cNvPr>
          <p:cNvSpPr txBox="1">
            <a:spLocks/>
          </p:cNvSpPr>
          <p:nvPr/>
        </p:nvSpPr>
        <p:spPr>
          <a:xfrm>
            <a:off x="1336363" y="20824"/>
            <a:ext cx="6378303" cy="361127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solidFill>
                  <a:schemeClr val="bg1"/>
                </a:solidFill>
                <a:latin typeface="+mn-lt"/>
              </a:rPr>
              <a:t>Yb optical Quantum Magnetometer: fast, accurate, imaging magnetic fields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202DFC-B55A-9F42-B4D2-5BD89A98EFB4}"/>
              </a:ext>
            </a:extLst>
          </p:cNvPr>
          <p:cNvGrpSpPr/>
          <p:nvPr/>
        </p:nvGrpSpPr>
        <p:grpSpPr>
          <a:xfrm>
            <a:off x="1336362" y="538999"/>
            <a:ext cx="3905990" cy="1607854"/>
            <a:chOff x="2958687" y="700968"/>
            <a:chExt cx="9580462" cy="36932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7C0936-0700-6343-952C-85EAA4C768C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958687" y="700968"/>
              <a:ext cx="5959273" cy="369329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5CD088-E9F6-6347-947D-281E61169A17}"/>
                </a:ext>
              </a:extLst>
            </p:cNvPr>
            <p:cNvGrpSpPr/>
            <p:nvPr/>
          </p:nvGrpSpPr>
          <p:grpSpPr>
            <a:xfrm>
              <a:off x="3151238" y="838429"/>
              <a:ext cx="9387911" cy="3430903"/>
              <a:chOff x="3151238" y="838429"/>
              <a:chExt cx="9387911" cy="343090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24E401-9894-DC4D-9EB1-86736F1EE737}"/>
                  </a:ext>
                </a:extLst>
              </p:cNvPr>
              <p:cNvSpPr txBox="1"/>
              <p:nvPr/>
            </p:nvSpPr>
            <p:spPr>
              <a:xfrm>
                <a:off x="3151238" y="838429"/>
                <a:ext cx="5494799" cy="1484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Dark lines in Yb fluorescence  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7DDDE03-97DD-C947-9F3E-0DCD340A4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8635" y="1443528"/>
                <a:ext cx="2091247" cy="98808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BC0C16-9683-4040-AEC7-2F7BCF70D448}"/>
                  </a:ext>
                </a:extLst>
              </p:cNvPr>
              <p:cNvSpPr txBox="1"/>
              <p:nvPr/>
            </p:nvSpPr>
            <p:spPr>
              <a:xfrm>
                <a:off x="9053922" y="1140978"/>
                <a:ext cx="3485227" cy="3128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Are contour lines of constant magnetic field.  </a:t>
                </a:r>
              </a:p>
              <a:p>
                <a:endParaRPr lang="en-US" sz="900" dirty="0"/>
              </a:p>
              <a:p>
                <a:r>
                  <a:rPr lang="en-US" sz="900" dirty="0"/>
                  <a:t>Displays  magnetic field gradient</a:t>
                </a:r>
              </a:p>
              <a:p>
                <a:endParaRPr lang="en-US" sz="900" dirty="0"/>
              </a:p>
              <a:p>
                <a:r>
                  <a:rPr lang="en-US" sz="900" dirty="0"/>
                  <a:t>Line spacing 2.5 MHz</a:t>
                </a:r>
              </a:p>
              <a:p>
                <a:r>
                  <a:rPr lang="en-US" sz="900" dirty="0"/>
                  <a:t>➔ ΔB = 0.59 Gauss </a:t>
                </a:r>
              </a:p>
              <a:p>
                <a:r>
                  <a:rPr lang="en-US" sz="1050" dirty="0"/>
                  <a:t> 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9A0AA8-E076-7147-BC5E-C53E226CC77D}"/>
              </a:ext>
            </a:extLst>
          </p:cNvPr>
          <p:cNvSpPr txBox="1"/>
          <p:nvPr/>
        </p:nvSpPr>
        <p:spPr>
          <a:xfrm>
            <a:off x="3844484" y="156353"/>
            <a:ext cx="4172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a typeface="MS Mincho" panose="02020609040205080304" pitchFamily="49" charset="-128"/>
                <a:cs typeface="Cordia New" panose="020B0304020202020204" pitchFamily="34" charset="-34"/>
              </a:rPr>
              <a:t>Simple system enabling 3D magnetic vector tomography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75D66-0052-EC4E-9133-2369C73CD6D8}"/>
              </a:ext>
            </a:extLst>
          </p:cNvPr>
          <p:cNvSpPr txBox="1"/>
          <p:nvPr/>
        </p:nvSpPr>
        <p:spPr>
          <a:xfrm>
            <a:off x="3990373" y="2189020"/>
            <a:ext cx="132886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B-Field zero created by external coil.</a:t>
            </a:r>
          </a:p>
          <a:p>
            <a:endParaRPr lang="en-US" sz="1050" dirty="0"/>
          </a:p>
          <a:p>
            <a:r>
              <a:rPr lang="en-US" sz="1050" dirty="0"/>
              <a:t>Line spacing 1 MHz</a:t>
            </a:r>
          </a:p>
          <a:p>
            <a:r>
              <a:rPr lang="en-US" sz="1050" dirty="0"/>
              <a:t>➔ ΔB = 0.24 Gauss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FB1EFD-8B10-1242-8E9A-A944C19D70D3}"/>
              </a:ext>
            </a:extLst>
          </p:cNvPr>
          <p:cNvGrpSpPr/>
          <p:nvPr/>
        </p:nvGrpSpPr>
        <p:grpSpPr>
          <a:xfrm>
            <a:off x="3957875" y="3168101"/>
            <a:ext cx="1896272" cy="1832484"/>
            <a:chOff x="365788" y="3040926"/>
            <a:chExt cx="3061245" cy="3055073"/>
          </a:xfrm>
        </p:grpSpPr>
        <p:sp>
          <p:nvSpPr>
            <p:cNvPr id="23" name="Line 6">
              <a:extLst>
                <a:ext uri="{FF2B5EF4-FFF2-40B4-BE49-F238E27FC236}">
                  <a16:creationId xmlns:a16="http://schemas.microsoft.com/office/drawing/2014/main" id="{C22F4E3D-DC4A-B545-BD1E-FCDBFD685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89" y="6076198"/>
              <a:ext cx="808673" cy="198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4" name="Line 8">
              <a:extLst>
                <a:ext uri="{FF2B5EF4-FFF2-40B4-BE49-F238E27FC236}">
                  <a16:creationId xmlns:a16="http://schemas.microsoft.com/office/drawing/2014/main" id="{CDE49474-2F61-5142-ABE5-091B85D6F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7552" y="3719196"/>
              <a:ext cx="31781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3757C25D-50AE-FD4C-AACE-042E116884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1857" y="3615381"/>
              <a:ext cx="713405" cy="2450455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6" name="Text Box 14">
              <a:extLst>
                <a:ext uri="{FF2B5EF4-FFF2-40B4-BE49-F238E27FC236}">
                  <a16:creationId xmlns:a16="http://schemas.microsoft.com/office/drawing/2014/main" id="{1E224463-8850-124E-AB74-34955CB24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112" y="5612150"/>
              <a:ext cx="2018921" cy="356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788" b="1" baseline="30000" dirty="0"/>
                <a:t>3</a:t>
              </a:r>
              <a:r>
                <a:rPr lang="en-US" sz="788" b="1" dirty="0"/>
                <a:t>P</a:t>
              </a:r>
              <a:r>
                <a:rPr lang="en-US" sz="788" b="1" baseline="-25000" dirty="0"/>
                <a:t>1</a:t>
              </a:r>
              <a:r>
                <a:rPr lang="en-US" sz="788" b="1" dirty="0"/>
                <a:t>: 555.8 nm, 182 kHz</a:t>
              </a:r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CDABF894-5791-044E-9C34-15E39CED31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0959" y="3804006"/>
              <a:ext cx="377189" cy="114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4769114C-AB81-424B-B1E1-15F99F0267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8112" y="3615382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9" name="Text Box 18">
              <a:extLst>
                <a:ext uri="{FF2B5EF4-FFF2-40B4-BE49-F238E27FC236}">
                  <a16:creationId xmlns:a16="http://schemas.microsoft.com/office/drawing/2014/main" id="{49D66EF5-CAEF-134B-A62D-EE1F126F42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89" y="3141772"/>
              <a:ext cx="1281482" cy="4425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900" baseline="30000" dirty="0">
                  <a:solidFill>
                    <a:prstClr val="black"/>
                  </a:solidFill>
                </a:rPr>
                <a:t>3</a:t>
              </a:r>
              <a:r>
                <a:rPr lang="en-US" sz="900" dirty="0">
                  <a:solidFill>
                    <a:prstClr val="black"/>
                  </a:solidFill>
                </a:rPr>
                <a:t>P</a:t>
              </a:r>
              <a:r>
                <a:rPr lang="en-US" sz="900" baseline="-25000" dirty="0">
                  <a:solidFill>
                    <a:prstClr val="black"/>
                  </a:solidFill>
                </a:rPr>
                <a:t>1</a:t>
              </a:r>
              <a:r>
                <a:rPr lang="en-US" sz="900" baseline="-25000" dirty="0"/>
                <a:t> </a:t>
              </a:r>
              <a:r>
                <a:rPr lang="en-US" sz="900" dirty="0"/>
                <a:t>(6s6p</a:t>
              </a:r>
              <a:r>
                <a:rPr lang="en-US" sz="1125" dirty="0"/>
                <a:t>)</a:t>
              </a:r>
            </a:p>
          </p:txBody>
        </p:sp>
        <p:sp>
          <p:nvSpPr>
            <p:cNvPr id="30" name="Text Box 23">
              <a:extLst>
                <a:ext uri="{FF2B5EF4-FFF2-40B4-BE49-F238E27FC236}">
                  <a16:creationId xmlns:a16="http://schemas.microsoft.com/office/drawing/2014/main" id="{60394AA5-C462-3D4B-A6E1-BFC80684F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3312" y="4833261"/>
              <a:ext cx="1052513" cy="400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013" dirty="0"/>
                <a:t>Energy</a:t>
              </a:r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BE49EE41-A7BF-4B45-AB26-8D1164D79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567" y="4139409"/>
              <a:ext cx="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248AC5-B78A-1842-9EA6-09DA7EEA5D27}"/>
                </a:ext>
              </a:extLst>
            </p:cNvPr>
            <p:cNvSpPr/>
            <p:nvPr/>
          </p:nvSpPr>
          <p:spPr>
            <a:xfrm>
              <a:off x="365788" y="5633366"/>
              <a:ext cx="549134" cy="413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13" baseline="30000" dirty="0"/>
                <a:t>1</a:t>
              </a:r>
              <a:r>
                <a:rPr lang="en-US" sz="1013" dirty="0"/>
                <a:t>S</a:t>
              </a:r>
              <a:r>
                <a:rPr lang="en-US" sz="1013" baseline="-25000" dirty="0"/>
                <a:t>0</a:t>
              </a:r>
              <a:endParaRPr lang="en-US" sz="1013" dirty="0"/>
            </a:p>
          </p:txBody>
        </p:sp>
        <p:sp>
          <p:nvSpPr>
            <p:cNvPr id="33" name="Line 9">
              <a:extLst>
                <a:ext uri="{FF2B5EF4-FFF2-40B4-BE49-F238E27FC236}">
                  <a16:creationId xmlns:a16="http://schemas.microsoft.com/office/drawing/2014/main" id="{459AEDA2-6176-7542-8D95-93C9026F19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1857" y="3815435"/>
              <a:ext cx="1609882" cy="2250402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47E283-6448-5349-AB50-A32E149637C0}"/>
                </a:ext>
              </a:extLst>
            </p:cNvPr>
            <p:cNvCxnSpPr>
              <a:cxnSpLocks/>
            </p:cNvCxnSpPr>
            <p:nvPr/>
          </p:nvCxnSpPr>
          <p:spPr>
            <a:xfrm>
              <a:off x="2310959" y="3707766"/>
              <a:ext cx="8437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9EDB6B-8776-E740-9E26-D8D293C82855}"/>
                </a:ext>
              </a:extLst>
            </p:cNvPr>
            <p:cNvCxnSpPr>
              <a:cxnSpLocks/>
            </p:cNvCxnSpPr>
            <p:nvPr/>
          </p:nvCxnSpPr>
          <p:spPr>
            <a:xfrm>
              <a:off x="2751017" y="3804006"/>
              <a:ext cx="403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79BC4C-1C56-3841-8DAB-6A1D0DF5FB01}"/>
                </a:ext>
              </a:extLst>
            </p:cNvPr>
            <p:cNvCxnSpPr>
              <a:cxnSpLocks/>
            </p:cNvCxnSpPr>
            <p:nvPr/>
          </p:nvCxnSpPr>
          <p:spPr>
            <a:xfrm>
              <a:off x="1815856" y="3615381"/>
              <a:ext cx="13388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9221C0-4D15-0E42-971C-2600591E2B69}"/>
                </a:ext>
              </a:extLst>
            </p:cNvPr>
            <p:cNvCxnSpPr>
              <a:cxnSpLocks/>
            </p:cNvCxnSpPr>
            <p:nvPr/>
          </p:nvCxnSpPr>
          <p:spPr>
            <a:xfrm>
              <a:off x="2952848" y="3341825"/>
              <a:ext cx="0" cy="2735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D0C720C-CFF2-D741-9997-A3D828E5A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848" y="3815435"/>
              <a:ext cx="0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B615CD9-5529-6746-A23B-C093D67D4E75}"/>
                </a:ext>
              </a:extLst>
            </p:cNvPr>
            <p:cNvSpPr txBox="1"/>
            <p:nvPr/>
          </p:nvSpPr>
          <p:spPr>
            <a:xfrm>
              <a:off x="1735063" y="3040926"/>
              <a:ext cx="1598598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∆E = 2g</a:t>
              </a:r>
              <a:r>
                <a:rPr lang="en-US" sz="1013" baseline="-25000" dirty="0"/>
                <a:t>P1</a:t>
              </a:r>
              <a:r>
                <a:rPr lang="en-US" sz="1013" dirty="0"/>
                <a:t>μB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BE7A198-D50C-0A40-8F7C-787502380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47" r="4128" b="11475"/>
          <a:stretch/>
        </p:blipFill>
        <p:spPr>
          <a:xfrm>
            <a:off x="1202752" y="2194610"/>
            <a:ext cx="2755639" cy="108749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733CD6-1966-7B4E-999C-5F07DF8D98A6}"/>
              </a:ext>
            </a:extLst>
          </p:cNvPr>
          <p:cNvCxnSpPr>
            <a:cxnSpLocks/>
          </p:cNvCxnSpPr>
          <p:nvPr/>
        </p:nvCxnSpPr>
        <p:spPr>
          <a:xfrm flipH="1">
            <a:off x="2313333" y="2410279"/>
            <a:ext cx="1722407" cy="4769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902F467-25AF-8D49-A535-B50454FFA4AC}"/>
              </a:ext>
            </a:extLst>
          </p:cNvPr>
          <p:cNvCxnSpPr/>
          <p:nvPr/>
        </p:nvCxnSpPr>
        <p:spPr>
          <a:xfrm>
            <a:off x="1336362" y="3447977"/>
            <a:ext cx="26079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ABDE366-64C2-F642-8DC3-D39BD07F19AE}"/>
              </a:ext>
            </a:extLst>
          </p:cNvPr>
          <p:cNvSpPr txBox="1"/>
          <p:nvPr/>
        </p:nvSpPr>
        <p:spPr>
          <a:xfrm>
            <a:off x="2384148" y="3262603"/>
            <a:ext cx="4770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 cm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456900-33CD-0E42-A35E-4F0C91C7612D}"/>
              </a:ext>
            </a:extLst>
          </p:cNvPr>
          <p:cNvSpPr txBox="1"/>
          <p:nvPr/>
        </p:nvSpPr>
        <p:spPr>
          <a:xfrm>
            <a:off x="5097394" y="3875940"/>
            <a:ext cx="290882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</a:rPr>
              <a:t> </a:t>
            </a:r>
            <a:r>
              <a:rPr lang="en-US" sz="1050" b="1" dirty="0">
                <a:solidFill>
                  <a:srgbClr val="0432FF"/>
                </a:solidFill>
              </a:rPr>
              <a:t>T</a:t>
            </a:r>
            <a:r>
              <a:rPr lang="en-US" sz="1050" dirty="0">
                <a:solidFill>
                  <a:srgbClr val="0432FF"/>
                </a:solidFill>
              </a:rPr>
              <a:t>ina Na Narong</a:t>
            </a:r>
            <a:r>
              <a:rPr lang="en-US" sz="1050" dirty="0">
                <a:solidFill>
                  <a:srgbClr val="000000"/>
                </a:solidFill>
              </a:rPr>
              <a:t>, </a:t>
            </a:r>
            <a:r>
              <a:rPr lang="en-US" sz="1050" dirty="0" err="1"/>
              <a:t>Hongquan</a:t>
            </a:r>
            <a:r>
              <a:rPr lang="en-US" sz="1050" dirty="0"/>
              <a:t> Li, </a:t>
            </a:r>
            <a:r>
              <a:rPr lang="en-US" sz="1050" dirty="0">
                <a:solidFill>
                  <a:srgbClr val="000000"/>
                </a:solidFill>
              </a:rPr>
              <a:t>Luz Martinez, Daniel </a:t>
            </a:r>
            <a:r>
              <a:rPr lang="en-US" sz="1050" dirty="0" err="1">
                <a:solidFill>
                  <a:srgbClr val="000000"/>
                </a:solidFill>
              </a:rPr>
              <a:t>Kuelbs</a:t>
            </a:r>
            <a:r>
              <a:rPr lang="en-US" sz="1050" dirty="0">
                <a:solidFill>
                  <a:srgbClr val="000000"/>
                </a:solidFill>
              </a:rPr>
              <a:t>, Josh Tong, Mario Duenas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</a:rPr>
              <a:t>Hollberg Lab, Stanford</a:t>
            </a:r>
            <a:endParaRPr lang="en-US" sz="105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CD2A6E-5A09-DB44-A344-A22B7D37F338}"/>
              </a:ext>
            </a:extLst>
          </p:cNvPr>
          <p:cNvSpPr txBox="1"/>
          <p:nvPr/>
        </p:nvSpPr>
        <p:spPr>
          <a:xfrm>
            <a:off x="5279624" y="4429938"/>
            <a:ext cx="256103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</a:rPr>
              <a:t> </a:t>
            </a:r>
            <a:r>
              <a:rPr lang="en-US" sz="1050" dirty="0">
                <a:solidFill>
                  <a:srgbClr val="0432FF"/>
                </a:solidFill>
              </a:rPr>
              <a:t>See talk by Tina Na Narong on Thursday</a:t>
            </a:r>
            <a:endParaRPr lang="en-US" sz="105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1236B4-8BA8-734C-A9EF-660735AE7BEF}"/>
              </a:ext>
            </a:extLst>
          </p:cNvPr>
          <p:cNvSpPr txBox="1"/>
          <p:nvPr/>
        </p:nvSpPr>
        <p:spPr>
          <a:xfrm>
            <a:off x="5279624" y="848239"/>
            <a:ext cx="3269644" cy="2192908"/>
          </a:xfrm>
          <a:prstGeom prst="rect">
            <a:avLst/>
          </a:prstGeom>
          <a:noFill/>
          <a:ln w="12700"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</a:rPr>
              <a:t>Performance estimates :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 Sensitivity ≈ 10 </a:t>
            </a:r>
            <a:r>
              <a:rPr lang="en-US" sz="1050" dirty="0" err="1">
                <a:solidFill>
                  <a:srgbClr val="000000"/>
                </a:solidFill>
                <a:latin typeface="Calibri" panose="020F0502020204030204" pitchFamily="34" charset="0"/>
              </a:rPr>
              <a:t>μG</a:t>
            </a: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 (1 </a:t>
            </a:r>
            <a:r>
              <a:rPr lang="en-US" sz="1050" dirty="0" err="1">
                <a:solidFill>
                  <a:srgbClr val="000000"/>
                </a:solidFill>
                <a:latin typeface="Calibri" panose="020F0502020204030204" pitchFamily="34" charset="0"/>
              </a:rPr>
              <a:t>nT</a:t>
            </a: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) , 3 </a:t>
            </a:r>
            <a:r>
              <a:rPr lang="en-US" sz="1050" dirty="0" err="1">
                <a:solidFill>
                  <a:srgbClr val="000000"/>
                </a:solidFill>
                <a:latin typeface="Calibri" panose="020F0502020204030204" pitchFamily="34" charset="0"/>
              </a:rPr>
              <a:t>ms</a:t>
            </a: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 to measure field in 15,000 resolvable pixels 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 Uncertainty field strength ≈ 1 </a:t>
            </a:r>
            <a:r>
              <a:rPr lang="en-US" sz="1050" dirty="0" err="1">
                <a:solidFill>
                  <a:srgbClr val="000000"/>
                </a:solidFill>
                <a:latin typeface="Calibri" panose="020F0502020204030204" pitchFamily="34" charset="0"/>
              </a:rPr>
              <a:t>mG</a:t>
            </a: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 (100 </a:t>
            </a:r>
            <a:r>
              <a:rPr lang="en-US" sz="1050" dirty="0" err="1">
                <a:solidFill>
                  <a:srgbClr val="000000"/>
                </a:solidFill>
                <a:latin typeface="Calibri" panose="020F0502020204030204" pitchFamily="34" charset="0"/>
              </a:rPr>
              <a:t>nT</a:t>
            </a: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).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 Dynamic range 0 to 10 T or more?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 Response time 10 microseconds feasible.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 2-D images a single shot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 3-D tomography: will need to raster  light perpendicular to the light sheet. 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050" b="1" dirty="0">
                <a:solidFill>
                  <a:srgbClr val="000000"/>
                </a:solidFill>
                <a:latin typeface="Calibri" panose="020F0502020204030204" pitchFamily="34" charset="0"/>
              </a:rPr>
              <a:t>B </a:t>
            </a: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vector orientation -- rotating polarization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 panose="020F0502020204030204" pitchFamily="34" charset="0"/>
              </a:rPr>
              <a:t> Spatial resolution for the thermal atomic beam ≈ 100 micrometers along the beam and ≈ 15 microns transverse</a:t>
            </a:r>
          </a:p>
        </p:txBody>
      </p:sp>
    </p:spTree>
    <p:extLst>
      <p:ext uri="{BB962C8B-B14F-4D97-AF65-F5344CB8AC3E}">
        <p14:creationId xmlns:p14="http://schemas.microsoft.com/office/powerpoint/2010/main" val="3228000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bble, colorful, egg, painted&#10;&#10;Description automatically generated">
            <a:extLst>
              <a:ext uri="{FF2B5EF4-FFF2-40B4-BE49-F238E27FC236}">
                <a16:creationId xmlns:a16="http://schemas.microsoft.com/office/drawing/2014/main" id="{6CD260E8-046F-44F6-ADA7-31E9AA4C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67" y="918837"/>
            <a:ext cx="1482216" cy="150201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74494B4-0D7F-D78A-9FC0-5BB21CFE0C33}"/>
              </a:ext>
            </a:extLst>
          </p:cNvPr>
          <p:cNvGrpSpPr/>
          <p:nvPr/>
        </p:nvGrpSpPr>
        <p:grpSpPr>
          <a:xfrm>
            <a:off x="5065981" y="1658877"/>
            <a:ext cx="5114246" cy="1791486"/>
            <a:chOff x="4997062" y="1188024"/>
            <a:chExt cx="4999437" cy="1751270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827ED307-031C-7A87-46BB-69DE7A0E6DB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63556" y="2683557"/>
              <a:ext cx="3032943" cy="255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100" dirty="0">
                  <a:latin typeface="Arial" panose="020B0604020202020204" pitchFamily="34" charset="0"/>
                </a:rPr>
                <a:t>E Boto </a:t>
              </a:r>
              <a:r>
                <a:rPr lang="en-US" altLang="en-US" sz="1100" i="1" dirty="0">
                  <a:latin typeface="Arial" panose="020B0604020202020204" pitchFamily="34" charset="0"/>
                </a:rPr>
                <a:t>et al. Nature</a:t>
              </a:r>
              <a:r>
                <a:rPr lang="en-US" altLang="en-US" sz="1100" dirty="0">
                  <a:latin typeface="Arial" panose="020B0604020202020204" pitchFamily="34" charset="0"/>
                </a:rPr>
                <a:t> (2018)</a:t>
              </a:r>
            </a:p>
          </p:txBody>
        </p:sp>
        <p:pic>
          <p:nvPicPr>
            <p:cNvPr id="10" name="Content Placeholder 3">
              <a:extLst>
                <a:ext uri="{FF2B5EF4-FFF2-40B4-BE49-F238E27FC236}">
                  <a16:creationId xmlns:a16="http://schemas.microsoft.com/office/drawing/2014/main" id="{660CD973-E8D9-7D2C-73BE-CD050CE0458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97062" y="1188024"/>
              <a:ext cx="3697276" cy="1521275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0A5BD204-14EF-EABA-840E-8CFB9297D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9" y="180253"/>
            <a:ext cx="7707862" cy="488024"/>
          </a:xfrm>
        </p:spPr>
        <p:txBody>
          <a:bodyPr/>
          <a:lstStyle/>
          <a:p>
            <a:r>
              <a:rPr lang="en-US" dirty="0"/>
              <a:t>Magnetometry applications</a:t>
            </a: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77F7BF-DDCF-2B9F-CEAD-ACC962181C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327"/>
          <a:stretch/>
        </p:blipFill>
        <p:spPr>
          <a:xfrm>
            <a:off x="2369468" y="1062551"/>
            <a:ext cx="1405357" cy="1286072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685C6E8-C806-3A26-3279-B718CCE5CF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069" y="2452485"/>
            <a:ext cx="3121883" cy="72528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/>
            <a:r>
              <a:rPr lang="en-US" dirty="0">
                <a:latin typeface="+mn-lt"/>
              </a:rPr>
              <a:t>Rock magnetization, </a:t>
            </a:r>
          </a:p>
          <a:p>
            <a:pPr marL="0" indent="0" algn="ctr"/>
            <a:r>
              <a:rPr lang="en-US" dirty="0">
                <a:latin typeface="+mn-lt"/>
              </a:rPr>
              <a:t>magnetic field anomaly</a:t>
            </a:r>
          </a:p>
          <a:p>
            <a:pPr marL="0" indent="0" algn="ctr"/>
            <a:endParaRPr lang="en-US" dirty="0">
              <a:latin typeface="+mn-lt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b="1" dirty="0">
              <a:latin typeface="+mn-lt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9EDAF512-A51B-3E60-3E6F-9DBDB3E26268}"/>
              </a:ext>
            </a:extLst>
          </p:cNvPr>
          <p:cNvSpPr txBox="1">
            <a:spLocks/>
          </p:cNvSpPr>
          <p:nvPr/>
        </p:nvSpPr>
        <p:spPr>
          <a:xfrm>
            <a:off x="4572000" y="3157221"/>
            <a:ext cx="2228957" cy="7252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endParaRPr lang="en-US" dirty="0">
              <a:latin typeface="+mn-lt"/>
            </a:endParaRPr>
          </a:p>
          <a:p>
            <a:pPr marL="0" indent="0" algn="ctr"/>
            <a:endParaRPr lang="en-US" dirty="0">
              <a:latin typeface="+mn-lt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b="1" dirty="0">
              <a:latin typeface="+mn-lt"/>
            </a:endParaRPr>
          </a:p>
        </p:txBody>
      </p:sp>
      <p:pic>
        <p:nvPicPr>
          <p:cNvPr id="20" name="Picture 19" descr="A picture containing indoor, lamp, bright&#10;&#10;Description automatically generated">
            <a:extLst>
              <a:ext uri="{FF2B5EF4-FFF2-40B4-BE49-F238E27FC236}">
                <a16:creationId xmlns:a16="http://schemas.microsoft.com/office/drawing/2014/main" id="{F30A06A2-4775-64AF-9366-84895E356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324" y="416352"/>
            <a:ext cx="2191353" cy="106333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91DDE11E-998F-F62D-1F4F-B0D31D2BB170}"/>
              </a:ext>
            </a:extLst>
          </p:cNvPr>
          <p:cNvSpPr txBox="1">
            <a:spLocks/>
          </p:cNvSpPr>
          <p:nvPr/>
        </p:nvSpPr>
        <p:spPr bwMode="auto">
          <a:xfrm>
            <a:off x="6473520" y="154742"/>
            <a:ext cx="254696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100" dirty="0">
                <a:latin typeface="Arial" panose="020B0604020202020204" pitchFamily="34" charset="0"/>
              </a:rPr>
              <a:t>G Bison </a:t>
            </a:r>
            <a:r>
              <a:rPr lang="en-US" altLang="en-US" sz="1100" i="1" dirty="0">
                <a:latin typeface="Arial" panose="020B0604020202020204" pitchFamily="34" charset="0"/>
              </a:rPr>
              <a:t>et al. Appl. Phys. Lett.</a:t>
            </a:r>
            <a:r>
              <a:rPr lang="en-US" altLang="en-US" sz="1100" dirty="0">
                <a:latin typeface="Arial" panose="020B0604020202020204" pitchFamily="34" charset="0"/>
              </a:rPr>
              <a:t> (2009)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D8176F-130E-6FBE-1966-0F72E2E5B241}"/>
              </a:ext>
            </a:extLst>
          </p:cNvPr>
          <p:cNvSpPr txBox="1"/>
          <p:nvPr/>
        </p:nvSpPr>
        <p:spPr>
          <a:xfrm>
            <a:off x="4442646" y="1204454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&amp; heart activities</a:t>
            </a:r>
          </a:p>
        </p:txBody>
      </p:sp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DB4250AE-A65A-3917-6E8D-73F5BD9DB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0366" y="3549103"/>
            <a:ext cx="2546960" cy="15943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45F5D5-45BD-A6C8-9473-CCEC4130799A}"/>
              </a:ext>
            </a:extLst>
          </p:cNvPr>
          <p:cNvSpPr txBox="1"/>
          <p:nvPr/>
        </p:nvSpPr>
        <p:spPr>
          <a:xfrm>
            <a:off x="4346805" y="3846861"/>
            <a:ext cx="407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Tests of fundamental physics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01C3D50-77C1-3599-9CFD-98C13328BEE5}"/>
              </a:ext>
            </a:extLst>
          </p:cNvPr>
          <p:cNvSpPr txBox="1">
            <a:spLocks/>
          </p:cNvSpPr>
          <p:nvPr/>
        </p:nvSpPr>
        <p:spPr bwMode="auto">
          <a:xfrm>
            <a:off x="1909402" y="3294350"/>
            <a:ext cx="254696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100" dirty="0">
                <a:latin typeface="Arial" panose="020B0604020202020204" pitchFamily="34" charset="0"/>
              </a:rPr>
              <a:t>G </a:t>
            </a:r>
            <a:r>
              <a:rPr lang="en-US" altLang="en-US" sz="1100" dirty="0" err="1">
                <a:latin typeface="Arial" panose="020B0604020202020204" pitchFamily="34" charset="0"/>
              </a:rPr>
              <a:t>Vasilakis</a:t>
            </a:r>
            <a:r>
              <a:rPr lang="en-US" altLang="en-US" sz="1100" dirty="0">
                <a:latin typeface="Arial" panose="020B0604020202020204" pitchFamily="34" charset="0"/>
              </a:rPr>
              <a:t> </a:t>
            </a:r>
            <a:r>
              <a:rPr lang="en-US" altLang="en-US" sz="1100" i="1" dirty="0">
                <a:latin typeface="Arial" panose="020B0604020202020204" pitchFamily="34" charset="0"/>
              </a:rPr>
              <a:t>et al. PRL </a:t>
            </a:r>
            <a:r>
              <a:rPr lang="en-US" altLang="en-US" sz="1100" dirty="0">
                <a:latin typeface="Arial" panose="020B0604020202020204" pitchFamily="34" charset="0"/>
              </a:rPr>
              <a:t>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80BF5E-F613-254B-9D62-9DC06713477C}"/>
                  </a:ext>
                </a:extLst>
              </p:cNvPr>
              <p:cNvSpPr txBox="1"/>
              <p:nvPr/>
            </p:nvSpPr>
            <p:spPr>
              <a:xfrm>
                <a:off x="4346806" y="4279003"/>
                <a:ext cx="4079125" cy="408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 err="1"/>
                  <a:t>fT</a:t>
                </a:r>
                <a:r>
                  <a:rPr lang="en-US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𝐻𝑧</m:t>
                        </m:r>
                      </m:e>
                    </m:rad>
                  </m:oMath>
                </a14:m>
                <a:r>
                  <a:rPr lang="en-US" dirty="0"/>
                  <a:t> sensitivity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80BF5E-F613-254B-9D62-9DC067134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806" y="4279003"/>
                <a:ext cx="4079125" cy="408253"/>
              </a:xfrm>
              <a:prstGeom prst="rect">
                <a:avLst/>
              </a:prstGeom>
              <a:blipFill>
                <a:blip r:embed="rId8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BC7E5D-F9E7-D0D1-47A7-5C2DD7954A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05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5BD204-14EF-EABA-840E-8CFB9297D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9" y="180253"/>
            <a:ext cx="7707862" cy="488024"/>
          </a:xfrm>
        </p:spPr>
        <p:txBody>
          <a:bodyPr/>
          <a:lstStyle/>
          <a:p>
            <a:r>
              <a:rPr lang="en-US" dirty="0"/>
              <a:t>Quantum magnetometers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EAB2FD-E487-259C-269E-D1FC854A7D70}"/>
              </a:ext>
            </a:extLst>
          </p:cNvPr>
          <p:cNvGrpSpPr/>
          <p:nvPr/>
        </p:nvGrpSpPr>
        <p:grpSpPr>
          <a:xfrm>
            <a:off x="802520" y="935855"/>
            <a:ext cx="3904434" cy="2126945"/>
            <a:chOff x="5239566" y="1811625"/>
            <a:chExt cx="3904434" cy="212694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95C85E-5EA2-A7B1-73A7-55AD24EDD456}"/>
                </a:ext>
              </a:extLst>
            </p:cNvPr>
            <p:cNvGrpSpPr/>
            <p:nvPr/>
          </p:nvGrpSpPr>
          <p:grpSpPr>
            <a:xfrm>
              <a:off x="5449678" y="1811625"/>
              <a:ext cx="3397142" cy="1345596"/>
              <a:chOff x="4478128" y="1870376"/>
              <a:chExt cx="3397142" cy="1345596"/>
            </a:xfrm>
          </p:grpSpPr>
          <p:pic>
            <p:nvPicPr>
              <p:cNvPr id="4" name="Picture 3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1066ED7B-784C-8288-A506-ABD92F9C92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0000" b="50000"/>
              <a:stretch/>
            </p:blipFill>
            <p:spPr>
              <a:xfrm>
                <a:off x="5552440" y="1927527"/>
                <a:ext cx="2322830" cy="1288445"/>
              </a:xfrm>
              <a:prstGeom prst="rect">
                <a:avLst/>
              </a:prstGeom>
            </p:spPr>
          </p:pic>
          <p:pic>
            <p:nvPicPr>
              <p:cNvPr id="13" name="Picture 12" descr="Diagram&#10;&#10;Description automatically generated">
                <a:extLst>
                  <a:ext uri="{FF2B5EF4-FFF2-40B4-BE49-F238E27FC236}">
                    <a16:creationId xmlns:a16="http://schemas.microsoft.com/office/drawing/2014/main" id="{6BC38376-C80C-D14A-85BE-941F8FDE27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7554"/>
              <a:stretch/>
            </p:blipFill>
            <p:spPr>
              <a:xfrm>
                <a:off x="4478128" y="1870376"/>
                <a:ext cx="969010" cy="133591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E90AF29-6595-177B-D164-6C5479F02215}"/>
                    </a:ext>
                  </a:extLst>
                </p:cNvPr>
                <p:cNvSpPr txBox="1"/>
                <p:nvPr/>
              </p:nvSpPr>
              <p:spPr>
                <a:xfrm>
                  <a:off x="5239566" y="3266142"/>
                  <a:ext cx="3904434" cy="672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SQUIDs: superconducting quantum interference devices (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a14:m>
                  <a:r>
                    <a:rPr lang="en-US" dirty="0" err="1"/>
                    <a:t>fT</a:t>
                  </a:r>
                  <a:r>
                    <a:rPr lang="en-US" dirty="0"/>
                    <a:t>/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e>
                      </m:rad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E90AF29-6595-177B-D164-6C5479F02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566" y="3266142"/>
                  <a:ext cx="3904434" cy="672428"/>
                </a:xfrm>
                <a:prstGeom prst="rect">
                  <a:avLst/>
                </a:prstGeom>
                <a:blipFill>
                  <a:blip r:embed="rId5"/>
                  <a:stretch>
                    <a:fillRect l="-1299" t="-3774" b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627555-6276-79F6-DA69-4D8A0A3BB1BF}"/>
              </a:ext>
            </a:extLst>
          </p:cNvPr>
          <p:cNvGrpSpPr/>
          <p:nvPr/>
        </p:nvGrpSpPr>
        <p:grpSpPr>
          <a:xfrm>
            <a:off x="843494" y="3220991"/>
            <a:ext cx="3728506" cy="1742256"/>
            <a:chOff x="843494" y="3220991"/>
            <a:chExt cx="3728506" cy="1742256"/>
          </a:xfrm>
        </p:grpSpPr>
        <p:pic>
          <p:nvPicPr>
            <p:cNvPr id="5" name="Picture 4" descr="A picture containing green, indoor&#10;&#10;Description automatically generated">
              <a:extLst>
                <a:ext uri="{FF2B5EF4-FFF2-40B4-BE49-F238E27FC236}">
                  <a16:creationId xmlns:a16="http://schemas.microsoft.com/office/drawing/2014/main" id="{93ED538A-1199-6D6A-39C9-96A2DC566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494" y="3220991"/>
              <a:ext cx="1650558" cy="1742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FEAAD37-E5B1-D732-20F2-3C4E16C55E73}"/>
                    </a:ext>
                  </a:extLst>
                </p:cNvPr>
                <p:cNvSpPr txBox="1"/>
                <p:nvPr/>
              </p:nvSpPr>
              <p:spPr>
                <a:xfrm>
                  <a:off x="2543347" y="3528832"/>
                  <a:ext cx="2028653" cy="9494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Diamond NV centers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sub </a:t>
                  </a:r>
                  <a:r>
                    <a:rPr lang="en-US" dirty="0" err="1"/>
                    <a:t>fT</a:t>
                  </a:r>
                  <a:r>
                    <a:rPr lang="en-US" dirty="0"/>
                    <a:t>/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𝐻𝑧</m:t>
                          </m:r>
                        </m:e>
                      </m:rad>
                    </m:oMath>
                  </a14:m>
                  <a:r>
                    <a:rPr lang="en-US" dirty="0"/>
                    <a:t> sensitivity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FEAAD37-E5B1-D732-20F2-3C4E16C55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3347" y="3528832"/>
                  <a:ext cx="2028653" cy="949427"/>
                </a:xfrm>
                <a:prstGeom prst="rect">
                  <a:avLst/>
                </a:prstGeom>
                <a:blipFill>
                  <a:blip r:embed="rId7"/>
                  <a:stretch>
                    <a:fillRect l="-2500" t="-2632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B93FD5-5FA4-157B-D934-39389B019D46}"/>
              </a:ext>
            </a:extLst>
          </p:cNvPr>
          <p:cNvGrpSpPr/>
          <p:nvPr/>
        </p:nvGrpSpPr>
        <p:grpSpPr>
          <a:xfrm>
            <a:off x="4547350" y="250138"/>
            <a:ext cx="4666321" cy="4596579"/>
            <a:chOff x="4515076" y="217864"/>
            <a:chExt cx="4666321" cy="45965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B4CF7B-9AA8-DC0E-762D-FD895CB72D2C}"/>
                </a:ext>
              </a:extLst>
            </p:cNvPr>
            <p:cNvGrpSpPr/>
            <p:nvPr/>
          </p:nvGrpSpPr>
          <p:grpSpPr>
            <a:xfrm>
              <a:off x="4580664" y="217864"/>
              <a:ext cx="4428607" cy="4596579"/>
              <a:chOff x="4580664" y="217864"/>
              <a:chExt cx="4428607" cy="4596579"/>
            </a:xfrm>
          </p:grpSpPr>
          <p:pic>
            <p:nvPicPr>
              <p:cNvPr id="3" name="Picture 2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1DAA9344-83E6-AE62-0F64-A83F6F18C2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46516"/>
              <a:stretch/>
            </p:blipFill>
            <p:spPr>
              <a:xfrm>
                <a:off x="4580664" y="2450447"/>
                <a:ext cx="2043653" cy="153171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9C6BF33-D230-4FC5-D646-94DAD460DD20}"/>
                      </a:ext>
                    </a:extLst>
                  </p:cNvPr>
                  <p:cNvSpPr txBox="1"/>
                  <p:nvPr/>
                </p:nvSpPr>
                <p:spPr>
                  <a:xfrm>
                    <a:off x="4880608" y="217864"/>
                    <a:ext cx="4128663" cy="45965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Atomic magnetometers (K, Rb, Cs) 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dirty="0"/>
                      <a:t>Measure Larmor precession of spin-polarized atoms in the magnetic field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dirty="0"/>
                      <a:t>SERF: spin-exchange relaxation-free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dirty="0"/>
                      <a:t> sub </a:t>
                    </a:r>
                    <a:r>
                      <a:rPr lang="en-US" dirty="0" err="1"/>
                      <a:t>fT</a:t>
                    </a:r>
                    <a:r>
                      <a:rPr lang="en-US" dirty="0"/>
                      <a:t>/</a:t>
                    </a:r>
                    <a14:m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e>
                        </m:rad>
                      </m:oMath>
                    </a14:m>
                    <a:r>
                      <a:rPr lang="en-US" dirty="0"/>
                      <a:t> sensitivity (</a:t>
                    </a:r>
                    <a:r>
                      <a:rPr lang="en-US" dirty="0" err="1"/>
                      <a:t>Romalis</a:t>
                    </a:r>
                    <a:r>
                      <a:rPr lang="en-US" dirty="0"/>
                      <a:t>)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dirty="0"/>
                      <a:t>EIT in Rb vapor</a:t>
                    </a:r>
                    <a:r>
                      <a:rPr lang="en-US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dirty="0"/>
                      <a:t> vector (</a:t>
                    </a:r>
                    <a:r>
                      <a:rPr lang="en-US" dirty="0" err="1"/>
                      <a:t>Novikova</a:t>
                    </a:r>
                    <a:r>
                      <a:rPr lang="en-US" dirty="0"/>
                      <a:t>), with imaging (Franke-Arnold)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US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US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US" dirty="0"/>
                  </a:p>
                  <a:p>
                    <a:endParaRPr lang="en-US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US" dirty="0"/>
                  </a:p>
                  <a:p>
                    <a:endParaRPr lang="en-US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US" sz="300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dirty="0"/>
                      <a:t>BEC imaging (Lev) 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dirty="0"/>
                      <a:t>Other ideas: </a:t>
                    </a:r>
                    <a:r>
                      <a:rPr lang="en-US" dirty="0" err="1"/>
                      <a:t>Hanle</a:t>
                    </a:r>
                    <a:r>
                      <a:rPr lang="en-US" dirty="0"/>
                      <a:t> effect, optical pumping, nonlinear Faraday effects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9C6BF33-D230-4FC5-D646-94DAD460DD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0608" y="217864"/>
                    <a:ext cx="4128663" cy="459657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20" t="-551" b="-13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" name="Picture 9" descr="Chart&#10;&#10;Description automatically generated">
                <a:extLst>
                  <a:ext uri="{FF2B5EF4-FFF2-40B4-BE49-F238E27FC236}">
                    <a16:creationId xmlns:a16="http://schemas.microsoft.com/office/drawing/2014/main" id="{6D29A74B-EFC1-73E3-B1C4-B745FF5DA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4864" y="2465659"/>
                <a:ext cx="2164407" cy="1333275"/>
              </a:xfrm>
              <a:prstGeom prst="rect">
                <a:avLst/>
              </a:prstGeom>
            </p:spPr>
          </p:pic>
        </p:grp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A5C8F1DF-E166-6D85-3F45-188E9996AF7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15076" y="2230239"/>
              <a:ext cx="254696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100" dirty="0" err="1">
                  <a:latin typeface="Arial" panose="020B0604020202020204" pitchFamily="34" charset="0"/>
                </a:rPr>
                <a:t>Qiu</a:t>
              </a:r>
              <a:r>
                <a:rPr lang="en-US" altLang="en-US" sz="1100" dirty="0">
                  <a:latin typeface="Arial" panose="020B0604020202020204" pitchFamily="34" charset="0"/>
                </a:rPr>
                <a:t> </a:t>
              </a:r>
              <a:r>
                <a:rPr lang="en-US" altLang="en-US" sz="1100" i="1" dirty="0">
                  <a:latin typeface="Arial" panose="020B0604020202020204" pitchFamily="34" charset="0"/>
                </a:rPr>
                <a:t>et al. Photon Res </a:t>
              </a:r>
              <a:r>
                <a:rPr lang="en-US" altLang="en-US" sz="1100" dirty="0">
                  <a:latin typeface="Arial" panose="020B0604020202020204" pitchFamily="34" charset="0"/>
                </a:rPr>
                <a:t>(2021)</a:t>
              </a: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BB130FC-6474-3335-7C71-19A1A33E00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570535" y="2256429"/>
              <a:ext cx="161086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100" dirty="0">
                  <a:latin typeface="Arial" panose="020B0604020202020204" pitchFamily="34" charset="0"/>
                </a:rPr>
                <a:t>Cox </a:t>
              </a:r>
              <a:r>
                <a:rPr lang="en-US" altLang="en-US" sz="1100" i="1" dirty="0">
                  <a:latin typeface="Arial" panose="020B0604020202020204" pitchFamily="34" charset="0"/>
                </a:rPr>
                <a:t>et al. PRA </a:t>
              </a:r>
              <a:r>
                <a:rPr lang="en-US" altLang="en-US" sz="1100" dirty="0">
                  <a:latin typeface="Arial" panose="020B0604020202020204" pitchFamily="34" charset="0"/>
                </a:rPr>
                <a:t>(2011)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460F0F5-5EC3-D779-5376-DC1AC696C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6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37F25-FE94-30FE-A2E5-8CF725F97C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Contrast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37F25-FE94-30FE-A2E5-8CF725F97C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03" t="-2564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8CFC61D-418A-1979-CF4C-22C1C209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28700"/>
            <a:ext cx="54864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E75C50-474C-6ED1-078D-34E7D5AE4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452"/>
          <a:stretch/>
        </p:blipFill>
        <p:spPr>
          <a:xfrm>
            <a:off x="7164642" y="103549"/>
            <a:ext cx="1957463" cy="65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8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1026" name="Picture 2" descr="Premium Vector | Vector atom hand-drawn in doodle cartoon style.">
            <a:extLst>
              <a:ext uri="{FF2B5EF4-FFF2-40B4-BE49-F238E27FC236}">
                <a16:creationId xmlns:a16="http://schemas.microsoft.com/office/drawing/2014/main" id="{A4414546-A1EB-6320-DE37-6FAE68704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8" t="12052" r="13992" b="12919"/>
          <a:stretch/>
        </p:blipFill>
        <p:spPr bwMode="auto">
          <a:xfrm>
            <a:off x="1080818" y="1121770"/>
            <a:ext cx="1906104" cy="201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6A799A9-3CA9-DB87-06B3-F980EC4CEB60}"/>
              </a:ext>
            </a:extLst>
          </p:cNvPr>
          <p:cNvGrpSpPr/>
          <p:nvPr/>
        </p:nvGrpSpPr>
        <p:grpSpPr>
          <a:xfrm>
            <a:off x="3788957" y="817036"/>
            <a:ext cx="5251751" cy="3619344"/>
            <a:chOff x="3788957" y="817036"/>
            <a:chExt cx="5251751" cy="3619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E3A33E7-E9DC-A7D7-C6B1-112925B8AC2E}"/>
                    </a:ext>
                  </a:extLst>
                </p:cNvPr>
                <p:cNvSpPr txBox="1"/>
                <p:nvPr/>
              </p:nvSpPr>
              <p:spPr>
                <a:xfrm>
                  <a:off x="3945860" y="4097889"/>
                  <a:ext cx="1082732" cy="3384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(6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E3A33E7-E9DC-A7D7-C6B1-112925B8A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5860" y="4097889"/>
                  <a:ext cx="1082732" cy="338491"/>
                </a:xfrm>
                <a:prstGeom prst="rect">
                  <a:avLst/>
                </a:prstGeom>
                <a:blipFill>
                  <a:blip r:embed="rId4"/>
                  <a:stretch>
                    <a:fillRect r="-8140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068427-5AD0-057A-6FE1-6E83167BC4C9}"/>
                    </a:ext>
                  </a:extLst>
                </p:cNvPr>
                <p:cNvSpPr txBox="1"/>
                <p:nvPr/>
              </p:nvSpPr>
              <p:spPr>
                <a:xfrm>
                  <a:off x="3788957" y="817036"/>
                  <a:ext cx="1239635" cy="3384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068427-5AD0-057A-6FE1-6E83167BC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957" y="817036"/>
                  <a:ext cx="1239635" cy="338491"/>
                </a:xfrm>
                <a:prstGeom prst="rect">
                  <a:avLst/>
                </a:prstGeom>
                <a:blipFill>
                  <a:blip r:embed="rId5"/>
                  <a:stretch>
                    <a:fillRect r="-7143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3FADCB3-080F-E022-54A5-F60412A6168F}"/>
                </a:ext>
              </a:extLst>
            </p:cNvPr>
            <p:cNvGrpSpPr/>
            <p:nvPr/>
          </p:nvGrpSpPr>
          <p:grpSpPr>
            <a:xfrm>
              <a:off x="5109740" y="991778"/>
              <a:ext cx="2845007" cy="3275357"/>
              <a:chOff x="5328124" y="805053"/>
              <a:chExt cx="3319684" cy="382183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56769BD-5837-67FA-4EAD-174C072DBA62}"/>
                  </a:ext>
                </a:extLst>
              </p:cNvPr>
              <p:cNvCxnSpPr/>
              <p:nvPr/>
            </p:nvCxnSpPr>
            <p:spPr>
              <a:xfrm>
                <a:off x="5328124" y="4626887"/>
                <a:ext cx="1045032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0704D0-822C-7ADB-214F-8AB0EC0263CF}"/>
                  </a:ext>
                </a:extLst>
              </p:cNvPr>
              <p:cNvCxnSpPr/>
              <p:nvPr/>
            </p:nvCxnSpPr>
            <p:spPr>
              <a:xfrm>
                <a:off x="5328142" y="916460"/>
                <a:ext cx="1045032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8CE11E6-551A-09AA-2BB6-AB5CDD05EECA}"/>
                  </a:ext>
                </a:extLst>
              </p:cNvPr>
              <p:cNvCxnSpPr/>
              <p:nvPr/>
            </p:nvCxnSpPr>
            <p:spPr>
              <a:xfrm>
                <a:off x="7602779" y="2606463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DDC72FE-418A-E76F-EE57-7F863C493B01}"/>
                  </a:ext>
                </a:extLst>
              </p:cNvPr>
              <p:cNvCxnSpPr/>
              <p:nvPr/>
            </p:nvCxnSpPr>
            <p:spPr>
              <a:xfrm>
                <a:off x="7602779" y="2339524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D1CABE-9A1D-AC58-7893-3EA68CB8CF4B}"/>
                  </a:ext>
                </a:extLst>
              </p:cNvPr>
              <p:cNvCxnSpPr/>
              <p:nvPr/>
            </p:nvCxnSpPr>
            <p:spPr>
              <a:xfrm>
                <a:off x="7602779" y="2785651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304441C-C90C-8056-C824-6774DA37A88C}"/>
                  </a:ext>
                </a:extLst>
              </p:cNvPr>
              <p:cNvCxnSpPr/>
              <p:nvPr/>
            </p:nvCxnSpPr>
            <p:spPr>
              <a:xfrm>
                <a:off x="6966757" y="990403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390DFC1-E3F1-D4A0-DFD6-FF493F901576}"/>
                  </a:ext>
                </a:extLst>
              </p:cNvPr>
              <p:cNvCxnSpPr/>
              <p:nvPr/>
            </p:nvCxnSpPr>
            <p:spPr>
              <a:xfrm>
                <a:off x="6966756" y="805053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4D8B4EC-5BFA-8929-F150-202802437A77}"/>
                  </a:ext>
                </a:extLst>
              </p:cNvPr>
              <p:cNvCxnSpPr/>
              <p:nvPr/>
            </p:nvCxnSpPr>
            <p:spPr>
              <a:xfrm>
                <a:off x="6966757" y="1169592"/>
                <a:ext cx="1045029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6F42623-DC91-CE41-9CD9-695CF17D40C0}"/>
                    </a:ext>
                  </a:extLst>
                </p:cNvPr>
                <p:cNvSpPr txBox="1"/>
                <p:nvPr/>
              </p:nvSpPr>
              <p:spPr>
                <a:xfrm>
                  <a:off x="7409684" y="939182"/>
                  <a:ext cx="1631024" cy="3466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1,2,3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(5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sPre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6F42623-DC91-CE41-9CD9-695CF17D4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684" y="939182"/>
                  <a:ext cx="1631024" cy="346633"/>
                </a:xfrm>
                <a:prstGeom prst="rect">
                  <a:avLst/>
                </a:prstGeom>
                <a:blipFill>
                  <a:blip r:embed="rId6"/>
                  <a:stretch>
                    <a:fillRect r="-5426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59A84E-DB28-3A7F-0ABB-64F2AFDAEB38}"/>
                    </a:ext>
                  </a:extLst>
                </p:cNvPr>
                <p:cNvSpPr txBox="1"/>
                <p:nvPr/>
              </p:nvSpPr>
              <p:spPr>
                <a:xfrm>
                  <a:off x="6961882" y="1892319"/>
                  <a:ext cx="1596656" cy="3466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0,1,2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(6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sPre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59A84E-DB28-3A7F-0ABB-64F2AFDAE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882" y="1892319"/>
                  <a:ext cx="1596656" cy="346633"/>
                </a:xfrm>
                <a:prstGeom prst="rect">
                  <a:avLst/>
                </a:prstGeom>
                <a:blipFill>
                  <a:blip r:embed="rId7"/>
                  <a:stretch>
                    <a:fillRect r="-5556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EFC74B-4F5C-99A4-9B68-6A386E3B2706}"/>
              </a:ext>
            </a:extLst>
          </p:cNvPr>
          <p:cNvGrpSpPr/>
          <p:nvPr/>
        </p:nvGrpSpPr>
        <p:grpSpPr>
          <a:xfrm>
            <a:off x="5675457" y="3894246"/>
            <a:ext cx="1303522" cy="837488"/>
            <a:chOff x="6098347" y="3756393"/>
            <a:chExt cx="1303522" cy="83748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FCB36F-A87A-691D-D8D9-A1C27E3A3C1A}"/>
                </a:ext>
              </a:extLst>
            </p:cNvPr>
            <p:cNvSpPr txBox="1"/>
            <p:nvPr/>
          </p:nvSpPr>
          <p:spPr>
            <a:xfrm>
              <a:off x="6098347" y="4255327"/>
              <a:ext cx="1303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ground state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890EC6B-422E-A879-740E-57C619D1D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41057" y="3756393"/>
              <a:ext cx="618103" cy="61810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4">
                <a:extLst>
                  <a:ext uri="{FF2B5EF4-FFF2-40B4-BE49-F238E27FC236}">
                    <a16:creationId xmlns:a16="http://schemas.microsoft.com/office/drawing/2014/main" id="{4EAB76F8-890E-1360-A4AC-D763A00C1F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8776" y="235557"/>
                <a:ext cx="7707862" cy="488024"/>
              </a:xfrm>
            </p:spPr>
            <p:txBody>
              <a:bodyPr/>
              <a:lstStyle/>
              <a:p>
                <a:r>
                  <a:rPr lang="en-US" dirty="0"/>
                  <a:t>Two-stage cooling: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followed by 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4">
                <a:extLst>
                  <a:ext uri="{FF2B5EF4-FFF2-40B4-BE49-F238E27FC236}">
                    <a16:creationId xmlns:a16="http://schemas.microsoft.com/office/drawing/2014/main" id="{4EAB76F8-890E-1360-A4AC-D763A00C1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8776" y="235557"/>
                <a:ext cx="7707862" cy="488024"/>
              </a:xfrm>
              <a:blipFill>
                <a:blip r:embed="rId9"/>
                <a:stretch>
                  <a:fillRect l="-2303" t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E322C40-7585-3649-E225-465A9DEA4C4F}"/>
              </a:ext>
            </a:extLst>
          </p:cNvPr>
          <p:cNvGrpSpPr/>
          <p:nvPr/>
        </p:nvGrpSpPr>
        <p:grpSpPr>
          <a:xfrm>
            <a:off x="788036" y="1121770"/>
            <a:ext cx="4754019" cy="3145364"/>
            <a:chOff x="788036" y="1121770"/>
            <a:chExt cx="4754019" cy="31453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41B68-29B1-1F07-0848-976F9241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94112" y="2263710"/>
              <a:ext cx="1012152" cy="10121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73DDEE-0C4C-3D5F-A292-9ED13EE3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67079" y="1274721"/>
              <a:ext cx="1012152" cy="101215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ABFABD-7DBE-DFF2-141A-835F5D1CA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8036" y="1255856"/>
              <a:ext cx="1012152" cy="101215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E44E035-ED27-80FC-F6A6-71F208ECAF8F}"/>
                </a:ext>
              </a:extLst>
            </p:cNvPr>
            <p:cNvGrpSpPr/>
            <p:nvPr/>
          </p:nvGrpSpPr>
          <p:grpSpPr>
            <a:xfrm>
              <a:off x="3969732" y="1121770"/>
              <a:ext cx="1572323" cy="3145364"/>
              <a:chOff x="4372685" y="1121770"/>
              <a:chExt cx="1572323" cy="3145364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C4DDF1A-F92F-6F90-08A6-EB3D7A271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08" y="1121770"/>
                <a:ext cx="0" cy="3145364"/>
              </a:xfrm>
              <a:prstGeom prst="straightConnector1">
                <a:avLst/>
              </a:prstGeom>
              <a:ln w="101600">
                <a:solidFill>
                  <a:srgbClr val="617FED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F2027AD-51C4-2095-95BE-37C8C0630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72685" y="2669155"/>
                <a:ext cx="442295" cy="442295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C5999E-58C4-BB53-FFDD-9CB58D23B96D}"/>
                  </a:ext>
                </a:extLst>
              </p:cNvPr>
              <p:cNvSpPr txBox="1"/>
              <p:nvPr/>
            </p:nvSpPr>
            <p:spPr>
              <a:xfrm>
                <a:off x="4771316" y="2489975"/>
                <a:ext cx="106631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cooling</a:t>
                </a:r>
              </a:p>
              <a:p>
                <a:r>
                  <a:rPr lang="en-US" sz="1600" dirty="0"/>
                  <a:t>399 nm</a:t>
                </a:r>
              </a:p>
              <a:p>
                <a:r>
                  <a:rPr lang="en-US" sz="1600" dirty="0"/>
                  <a:t>(29 MHz)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0FF76-D607-193C-A247-A3510C9A526F}"/>
              </a:ext>
            </a:extLst>
          </p:cNvPr>
          <p:cNvGrpSpPr/>
          <p:nvPr/>
        </p:nvGrpSpPr>
        <p:grpSpPr>
          <a:xfrm>
            <a:off x="1433623" y="1326015"/>
            <a:ext cx="6972376" cy="2941119"/>
            <a:chOff x="1433623" y="1326015"/>
            <a:chExt cx="6972376" cy="294111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DFB26E-9E9F-12E6-B139-22322FC91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2055" y="2520971"/>
              <a:ext cx="1749361" cy="174616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D6FF04-ED2F-F13A-CC65-8D000704B5CE}"/>
                </a:ext>
              </a:extLst>
            </p:cNvPr>
            <p:cNvSpPr txBox="1"/>
            <p:nvPr/>
          </p:nvSpPr>
          <p:spPr>
            <a:xfrm>
              <a:off x="7935999" y="2336305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30000" dirty="0"/>
                <a:t>3</a:t>
              </a:r>
              <a:r>
                <a:rPr lang="en-US" dirty="0"/>
                <a:t>P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BBA109-23C0-EABA-FFE9-C4FAE48C7A3B}"/>
                </a:ext>
              </a:extLst>
            </p:cNvPr>
            <p:cNvSpPr txBox="1"/>
            <p:nvPr/>
          </p:nvSpPr>
          <p:spPr>
            <a:xfrm>
              <a:off x="5826563" y="2273675"/>
              <a:ext cx="11128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  <a:r>
                <a:rPr lang="en-US" sz="1600" baseline="30000" dirty="0"/>
                <a:t>nd</a:t>
              </a:r>
              <a:r>
                <a:rPr lang="en-US" sz="1600" dirty="0"/>
                <a:t> cooling</a:t>
              </a:r>
            </a:p>
            <a:p>
              <a:r>
                <a:rPr lang="en-US" sz="1600" dirty="0"/>
                <a:t>556 nm</a:t>
              </a:r>
            </a:p>
            <a:p>
              <a:r>
                <a:rPr lang="en-US" sz="1600" dirty="0"/>
                <a:t>(182 kHz)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D02209C-20B2-A5E5-5135-E570C6187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00B05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7626"/>
                      </a14:imgEffect>
                      <a14:imgEffect>
                        <a14:saturation sat="8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09673" y="1916063"/>
              <a:ext cx="442295" cy="44229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2F001CF-F229-68B0-3056-30679696F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00B05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7626"/>
                      </a14:imgEffect>
                      <a14:imgEffect>
                        <a14:saturation sat="8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55862" y="2358733"/>
              <a:ext cx="617552" cy="617552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8011AC4-3898-5A8C-EA94-833FEA42C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00B05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7626"/>
                      </a14:imgEffect>
                      <a14:imgEffect>
                        <a14:saturation sat="8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1572" y="1326015"/>
              <a:ext cx="617552" cy="61755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DFB22A2-8B61-6B2B-2263-01C03BAAB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00B05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7626"/>
                      </a14:imgEffect>
                      <a14:imgEffect>
                        <a14:saturation sat="8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3623" y="2051603"/>
              <a:ext cx="617552" cy="617552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91DC8420-E30F-09FC-1C0B-F77264750340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81594-4AFA-C7B7-28A2-5D6F954D28F0}"/>
              </a:ext>
            </a:extLst>
          </p:cNvPr>
          <p:cNvGrpSpPr/>
          <p:nvPr/>
        </p:nvGrpSpPr>
        <p:grpSpPr>
          <a:xfrm>
            <a:off x="6025223" y="1064007"/>
            <a:ext cx="1479196" cy="1673901"/>
            <a:chOff x="4086658" y="1588182"/>
            <a:chExt cx="1479196" cy="167390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616A1E6-9A63-B8E2-51FF-02460FBFA91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1588182"/>
              <a:ext cx="718889" cy="73944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E9680B8-46E4-402B-3B15-F2460DFF4EE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658" y="1602243"/>
              <a:ext cx="496288" cy="24320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3FB6B61-189D-9FC2-E34C-E962407041B2}"/>
                </a:ext>
              </a:extLst>
            </p:cNvPr>
            <p:cNvCxnSpPr>
              <a:cxnSpLocks/>
            </p:cNvCxnSpPr>
            <p:nvPr/>
          </p:nvCxnSpPr>
          <p:spPr>
            <a:xfrm>
              <a:off x="4582946" y="1892061"/>
              <a:ext cx="982908" cy="1370022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E4D0D8-CC08-22E6-94EE-58F61708E405}"/>
                </a:ext>
              </a:extLst>
            </p:cNvPr>
            <p:cNvCxnSpPr>
              <a:cxnSpLocks/>
            </p:cNvCxnSpPr>
            <p:nvPr/>
          </p:nvCxnSpPr>
          <p:spPr>
            <a:xfrm>
              <a:off x="4855942" y="1653593"/>
              <a:ext cx="633705" cy="1206887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DECECA-2035-BA6E-D8E8-D44F9AC61295}"/>
              </a:ext>
            </a:extLst>
          </p:cNvPr>
          <p:cNvSpPr txBox="1"/>
          <p:nvPr/>
        </p:nvSpPr>
        <p:spPr>
          <a:xfrm>
            <a:off x="942893" y="3421565"/>
            <a:ext cx="2878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Two-stage cooling: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two lasers ($$$)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Lose atoms to “dark states”</a:t>
            </a:r>
          </a:p>
        </p:txBody>
      </p:sp>
    </p:spTree>
    <p:extLst>
      <p:ext uri="{BB962C8B-B14F-4D97-AF65-F5344CB8AC3E}">
        <p14:creationId xmlns:p14="http://schemas.microsoft.com/office/powerpoint/2010/main" val="262679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4">
                <a:extLst>
                  <a:ext uri="{FF2B5EF4-FFF2-40B4-BE49-F238E27FC236}">
                    <a16:creationId xmlns:a16="http://schemas.microsoft.com/office/drawing/2014/main" id="{4EAB76F8-890E-1360-A4AC-D763A00C1F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8776" y="235557"/>
                <a:ext cx="7707862" cy="488024"/>
              </a:xfrm>
            </p:spPr>
            <p:txBody>
              <a:bodyPr/>
              <a:lstStyle/>
              <a:p>
                <a:r>
                  <a:rPr lang="en-US" dirty="0"/>
                  <a:t>Stimulated emission can mitigate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4">
                <a:extLst>
                  <a:ext uri="{FF2B5EF4-FFF2-40B4-BE49-F238E27FC236}">
                    <a16:creationId xmlns:a16="http://schemas.microsoft.com/office/drawing/2014/main" id="{4EAB76F8-890E-1360-A4AC-D763A00C1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8776" y="235557"/>
                <a:ext cx="7707862" cy="488024"/>
              </a:xfrm>
              <a:blipFill>
                <a:blip r:embed="rId3"/>
                <a:stretch>
                  <a:fillRect l="-2303" t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91DC8420-E30F-09FC-1C0B-F77264750340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8F9626-A2C4-6090-0A0C-5FEB6F614DF7}"/>
              </a:ext>
            </a:extLst>
          </p:cNvPr>
          <p:cNvGrpSpPr/>
          <p:nvPr/>
        </p:nvGrpSpPr>
        <p:grpSpPr>
          <a:xfrm>
            <a:off x="3638191" y="1835547"/>
            <a:ext cx="806939" cy="897649"/>
            <a:chOff x="814407" y="3616142"/>
            <a:chExt cx="1074754" cy="119557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F4E480-33F4-A990-B0E9-1BFE60116C07}"/>
                </a:ext>
              </a:extLst>
            </p:cNvPr>
            <p:cNvSpPr/>
            <p:nvPr/>
          </p:nvSpPr>
          <p:spPr>
            <a:xfrm>
              <a:off x="1169592" y="4025957"/>
              <a:ext cx="364385" cy="354680"/>
            </a:xfrm>
            <a:prstGeom prst="ellipse">
              <a:avLst/>
            </a:prstGeom>
            <a:solidFill>
              <a:srgbClr val="57CBCD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183715-1115-27B3-00EC-4E7153F01E15}"/>
                </a:ext>
              </a:extLst>
            </p:cNvPr>
            <p:cNvSpPr/>
            <p:nvPr/>
          </p:nvSpPr>
          <p:spPr>
            <a:xfrm>
              <a:off x="814407" y="3685605"/>
              <a:ext cx="1074754" cy="1046129"/>
            </a:xfrm>
            <a:prstGeom prst="ellips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79AC539-E5A3-48D2-704D-F314879013F1}"/>
                </a:ext>
              </a:extLst>
            </p:cNvPr>
            <p:cNvSpPr/>
            <p:nvPr/>
          </p:nvSpPr>
          <p:spPr>
            <a:xfrm>
              <a:off x="1283144" y="3616142"/>
              <a:ext cx="148542" cy="144586"/>
            </a:xfrm>
            <a:prstGeom prst="ellipse">
              <a:avLst/>
            </a:prstGeom>
            <a:solidFill>
              <a:srgbClr val="FFFEBB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50B419-319F-C486-8544-30F43AB8E1F2}"/>
                </a:ext>
              </a:extLst>
            </p:cNvPr>
            <p:cNvSpPr/>
            <p:nvPr/>
          </p:nvSpPr>
          <p:spPr>
            <a:xfrm>
              <a:off x="1277513" y="4667127"/>
              <a:ext cx="148542" cy="144586"/>
            </a:xfrm>
            <a:prstGeom prst="ellipse">
              <a:avLst/>
            </a:prstGeom>
            <a:solidFill>
              <a:srgbClr val="FFFEBB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39FB6A-5CBE-71A8-9058-685C750068AB}"/>
              </a:ext>
            </a:extLst>
          </p:cNvPr>
          <p:cNvGrpSpPr/>
          <p:nvPr/>
        </p:nvGrpSpPr>
        <p:grpSpPr>
          <a:xfrm>
            <a:off x="815011" y="1126354"/>
            <a:ext cx="2556503" cy="1554688"/>
            <a:chOff x="2261961" y="1126354"/>
            <a:chExt cx="2556503" cy="155468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B4441A-D7AC-849B-365D-0578CC15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438" y="1895595"/>
              <a:ext cx="2130026" cy="7854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179E51-80CB-BA00-0D08-575DEF0F0C2E}"/>
                    </a:ext>
                  </a:extLst>
                </p:cNvPr>
                <p:cNvSpPr txBox="1"/>
                <p:nvPr/>
              </p:nvSpPr>
              <p:spPr>
                <a:xfrm>
                  <a:off x="2261961" y="1126354"/>
                  <a:ext cx="213002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Photon with momentum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179E51-80CB-BA00-0D08-575DEF0F0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1961" y="1126354"/>
                  <a:ext cx="2130026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2381" t="-3846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3AF59-74A1-177B-52C8-A060D91674C2}"/>
              </a:ext>
            </a:extLst>
          </p:cNvPr>
          <p:cNvGrpSpPr/>
          <p:nvPr/>
        </p:nvGrpSpPr>
        <p:grpSpPr>
          <a:xfrm>
            <a:off x="7375773" y="710023"/>
            <a:ext cx="1222414" cy="1325552"/>
            <a:chOff x="7385815" y="991375"/>
            <a:chExt cx="1222414" cy="13255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8F2A9A-0F82-7DE4-75C2-6EF967598F5C}"/>
                </a:ext>
              </a:extLst>
            </p:cNvPr>
            <p:cNvCxnSpPr/>
            <p:nvPr/>
          </p:nvCxnSpPr>
          <p:spPr>
            <a:xfrm>
              <a:off x="7385815" y="2206805"/>
              <a:ext cx="895604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4E061F-8463-701C-853C-AA973C5CC376}"/>
                </a:ext>
              </a:extLst>
            </p:cNvPr>
            <p:cNvCxnSpPr/>
            <p:nvPr/>
          </p:nvCxnSpPr>
          <p:spPr>
            <a:xfrm>
              <a:off x="7385815" y="1151727"/>
              <a:ext cx="895604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9298017-DD0C-7E12-3101-CE022E6458FB}"/>
                    </a:ext>
                  </a:extLst>
                </p:cNvPr>
                <p:cNvSpPr txBox="1"/>
                <p:nvPr/>
              </p:nvSpPr>
              <p:spPr>
                <a:xfrm>
                  <a:off x="8416703" y="2039928"/>
                  <a:ext cx="1915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9298017-DD0C-7E12-3101-CE022E645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6703" y="2039928"/>
                  <a:ext cx="19152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r="-3125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14FD7E-38A1-25EB-EE61-3BC2F65723D6}"/>
                    </a:ext>
                  </a:extLst>
                </p:cNvPr>
                <p:cNvSpPr txBox="1"/>
                <p:nvPr/>
              </p:nvSpPr>
              <p:spPr>
                <a:xfrm>
                  <a:off x="8416697" y="991375"/>
                  <a:ext cx="1653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14FD7E-38A1-25EB-EE61-3BC2F6572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6697" y="991375"/>
                  <a:ext cx="16536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4286"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D689428-6B8F-69FC-4F26-5C2FADF5D06A}"/>
              </a:ext>
            </a:extLst>
          </p:cNvPr>
          <p:cNvSpPr/>
          <p:nvPr/>
        </p:nvSpPr>
        <p:spPr>
          <a:xfrm>
            <a:off x="7702583" y="1811020"/>
            <a:ext cx="273585" cy="266298"/>
          </a:xfrm>
          <a:prstGeom prst="ellipse">
            <a:avLst/>
          </a:prstGeom>
          <a:solidFill>
            <a:srgbClr val="FFFEBB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9D86D4-76CB-E0B4-6D29-9EA6CBBA557A}"/>
                  </a:ext>
                </a:extLst>
              </p:cNvPr>
              <p:cNvSpPr txBox="1"/>
              <p:nvPr/>
            </p:nvSpPr>
            <p:spPr>
              <a:xfrm>
                <a:off x="4374856" y="2733196"/>
                <a:ext cx="673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9D86D4-76CB-E0B4-6D29-9EA6CBBA5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856" y="2733196"/>
                <a:ext cx="6739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8F18DF5-F37D-291D-8E66-05AA5F3CD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17293" y="1545521"/>
            <a:ext cx="2130026" cy="785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5A34-6F75-3170-E2DC-F83BEA2EC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9597" y="2281702"/>
            <a:ext cx="2130026" cy="785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8175AA-7F67-746B-8B79-83601AB33DE1}"/>
                  </a:ext>
                </a:extLst>
              </p:cNvPr>
              <p:cNvSpPr txBox="1"/>
              <p:nvPr/>
            </p:nvSpPr>
            <p:spPr>
              <a:xfrm>
                <a:off x="5197754" y="2733196"/>
                <a:ext cx="673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8175AA-7F67-746B-8B79-83601AB33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754" y="2733196"/>
                <a:ext cx="67390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5EDC09-9151-E628-861C-C1D12072ADAF}"/>
                  </a:ext>
                </a:extLst>
              </p:cNvPr>
              <p:cNvSpPr txBox="1"/>
              <p:nvPr/>
            </p:nvSpPr>
            <p:spPr>
              <a:xfrm>
                <a:off x="1034980" y="3376255"/>
                <a:ext cx="710643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Second photon (opposite direction) triggers a “stimulated emission.”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Atom emits a photon in the same direction as the 2</a:t>
                </a:r>
                <a:r>
                  <a:rPr lang="en-US" baseline="30000" dirty="0"/>
                  <a:t>nd</a:t>
                </a:r>
                <a:r>
                  <a:rPr lang="en-US" dirty="0"/>
                  <a:t> photon.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Total momentum recoil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−2ℏ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Scattering rate set by “photon arrivals,” not limited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5EDC09-9151-E628-861C-C1D12072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80" y="3376255"/>
                <a:ext cx="7106433" cy="1200329"/>
              </a:xfrm>
              <a:prstGeom prst="rect">
                <a:avLst/>
              </a:prstGeom>
              <a:blipFill>
                <a:blip r:embed="rId10"/>
                <a:stretch>
                  <a:fillRect l="-535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9D1199F-BBFD-5248-0453-733488A2D22C}"/>
              </a:ext>
            </a:extLst>
          </p:cNvPr>
          <p:cNvGrpSpPr/>
          <p:nvPr/>
        </p:nvGrpSpPr>
        <p:grpSpPr>
          <a:xfrm>
            <a:off x="5658878" y="956903"/>
            <a:ext cx="2532530" cy="907577"/>
            <a:chOff x="5328389" y="1249260"/>
            <a:chExt cx="2532530" cy="90757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67C117A-0F95-A330-1D72-8439E41D4F04}"/>
                    </a:ext>
                  </a:extLst>
                </p14:cNvPr>
                <p14:cNvContentPartPr/>
                <p14:nvPr/>
              </p14:nvContentPartPr>
              <p14:xfrm>
                <a:off x="7706455" y="1255746"/>
                <a:ext cx="154464" cy="900234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67C117A-0F95-A330-1D72-8439E41D4F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97094" y="1246387"/>
                  <a:ext cx="173187" cy="918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F2FA0A-4ABB-290A-0B41-F0E6FAAD1503}"/>
                    </a:ext>
                  </a:extLst>
                </p14:cNvPr>
                <p14:cNvContentPartPr/>
                <p14:nvPr/>
              </p14:nvContentPartPr>
              <p14:xfrm rot="10800000">
                <a:off x="7156496" y="1249260"/>
                <a:ext cx="154464" cy="900234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F2FA0A-4ABB-290A-0B41-F0E6FAAD15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0800000">
                  <a:off x="7147135" y="1239901"/>
                  <a:ext cx="173187" cy="918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F2D8339-089A-82C4-AADC-BD7FA47322AE}"/>
                    </a:ext>
                  </a:extLst>
                </p:cNvPr>
                <p:cNvSpPr txBox="1"/>
                <p:nvPr/>
              </p:nvSpPr>
              <p:spPr>
                <a:xfrm>
                  <a:off x="5328389" y="1325840"/>
                  <a:ext cx="178431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2"/>
                      </a:solidFill>
                    </a:rPr>
                    <a:t>Do this repeatedly</a:t>
                  </a:r>
                </a:p>
                <a:p>
                  <a:r>
                    <a:rPr lang="en-US" sz="1600" dirty="0">
                      <a:solidFill>
                        <a:schemeClr val="bg2"/>
                      </a:solidFill>
                    </a:rPr>
                    <a:t>(can be much faster than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sz="1600" dirty="0">
                      <a:solidFill>
                        <a:schemeClr val="bg2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F2D8339-089A-82C4-AADC-BD7FA4732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389" y="1325840"/>
                  <a:ext cx="1784317" cy="830997"/>
                </a:xfrm>
                <a:prstGeom prst="rect">
                  <a:avLst/>
                </a:prstGeom>
                <a:blipFill>
                  <a:blip r:embed="rId14"/>
                  <a:stretch>
                    <a:fillRect l="-1408" t="-1515"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A65EC9B-1606-FFAB-2CF7-917D774C0A44}"/>
              </a:ext>
            </a:extLst>
          </p:cNvPr>
          <p:cNvGrpSpPr/>
          <p:nvPr/>
        </p:nvGrpSpPr>
        <p:grpSpPr>
          <a:xfrm>
            <a:off x="4402591" y="1960647"/>
            <a:ext cx="1246130" cy="600369"/>
            <a:chOff x="5227779" y="1960647"/>
            <a:chExt cx="1246130" cy="60036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28FD8D6-601B-39EB-4051-32D0C607B0A0}"/>
                </a:ext>
              </a:extLst>
            </p:cNvPr>
            <p:cNvGrpSpPr/>
            <p:nvPr/>
          </p:nvGrpSpPr>
          <p:grpSpPr>
            <a:xfrm>
              <a:off x="5227779" y="1960647"/>
              <a:ext cx="1246130" cy="600369"/>
              <a:chOff x="7540605" y="2673147"/>
              <a:chExt cx="1246130" cy="60036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F4EBBA-E862-1A39-2069-6CDDD5AF7F2D}"/>
                  </a:ext>
                </a:extLst>
              </p:cNvPr>
              <p:cNvCxnSpPr/>
              <p:nvPr/>
            </p:nvCxnSpPr>
            <p:spPr>
              <a:xfrm>
                <a:off x="7540605" y="2673147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6E4FBA0-5529-564D-2F9A-09D1755CB6D4}"/>
                  </a:ext>
                </a:extLst>
              </p:cNvPr>
              <p:cNvCxnSpPr/>
              <p:nvPr/>
            </p:nvCxnSpPr>
            <p:spPr>
              <a:xfrm>
                <a:off x="7629813" y="2733196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9D3FC31-5C8D-967D-6BB4-7BBF359E11F4}"/>
                  </a:ext>
                </a:extLst>
              </p:cNvPr>
              <p:cNvCxnSpPr/>
              <p:nvPr/>
            </p:nvCxnSpPr>
            <p:spPr>
              <a:xfrm>
                <a:off x="7759910" y="2937652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F275951-F62A-1F19-D327-BD6F8864BFE3}"/>
                  </a:ext>
                </a:extLst>
              </p:cNvPr>
              <p:cNvCxnSpPr/>
              <p:nvPr/>
            </p:nvCxnSpPr>
            <p:spPr>
              <a:xfrm>
                <a:off x="7707524" y="2991018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3B35270-C4B6-759D-0290-0E920DA29693}"/>
                  </a:ext>
                </a:extLst>
              </p:cNvPr>
              <p:cNvCxnSpPr/>
              <p:nvPr/>
            </p:nvCxnSpPr>
            <p:spPr>
              <a:xfrm>
                <a:off x="7655799" y="3210325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DD37239-3288-0CFC-37BA-873497318202}"/>
                  </a:ext>
                </a:extLst>
              </p:cNvPr>
              <p:cNvCxnSpPr/>
              <p:nvPr/>
            </p:nvCxnSpPr>
            <p:spPr>
              <a:xfrm>
                <a:off x="7566278" y="3273516"/>
                <a:ext cx="10268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A38FCE-F28E-F3C4-CFB9-2DB8B7C419B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51" y="2091203"/>
              <a:ext cx="88832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15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58025E-6 L -1.66667E-6 -0.200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6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4.19753E-6 L 0.0691 4.19753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21019 L -1.66667E-6 -0.0012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3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93 0.00061 L 0.11737 0.00061 " pathEditMode="relative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9" grpId="0"/>
      <p:bldP spid="7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A45F-04B9-7844-2521-B1FD4FF17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82F54-163C-324B-9217-7366CFA5474E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1026" name="Picture 2" descr="Premium Vector | Vector atom hand-drawn in doodle cartoon style.">
            <a:extLst>
              <a:ext uri="{FF2B5EF4-FFF2-40B4-BE49-F238E27FC236}">
                <a16:creationId xmlns:a16="http://schemas.microsoft.com/office/drawing/2014/main" id="{A4414546-A1EB-6320-DE37-6FAE68704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8" t="12052" r="13992" b="12919"/>
          <a:stretch/>
        </p:blipFill>
        <p:spPr bwMode="auto">
          <a:xfrm>
            <a:off x="1080818" y="1021290"/>
            <a:ext cx="1906104" cy="201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A33E7-E9DC-A7D7-C6B1-112925B8AC2E}"/>
                  </a:ext>
                </a:extLst>
              </p:cNvPr>
              <p:cNvSpPr txBox="1"/>
              <p:nvPr/>
            </p:nvSpPr>
            <p:spPr>
              <a:xfrm>
                <a:off x="3945860" y="4097889"/>
                <a:ext cx="1082732" cy="338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sPr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(6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3A33E7-E9DC-A7D7-C6B1-112925B8A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860" y="4097889"/>
                <a:ext cx="1082732" cy="338491"/>
              </a:xfrm>
              <a:prstGeom prst="rect">
                <a:avLst/>
              </a:prstGeom>
              <a:blipFill>
                <a:blip r:embed="rId4"/>
                <a:stretch>
                  <a:fillRect r="-814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6769BD-5837-67FA-4EAD-174C072DBA62}"/>
              </a:ext>
            </a:extLst>
          </p:cNvPr>
          <p:cNvCxnSpPr/>
          <p:nvPr/>
        </p:nvCxnSpPr>
        <p:spPr>
          <a:xfrm>
            <a:off x="5109740" y="4267135"/>
            <a:ext cx="89560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CE11E6-551A-09AA-2BB6-AB5CDD05EECA}"/>
              </a:ext>
            </a:extLst>
          </p:cNvPr>
          <p:cNvCxnSpPr/>
          <p:nvPr/>
        </p:nvCxnSpPr>
        <p:spPr>
          <a:xfrm>
            <a:off x="7059145" y="2535608"/>
            <a:ext cx="895602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42274-1F90-5A42-121A-CC333BCC9548}"/>
              </a:ext>
            </a:extLst>
          </p:cNvPr>
          <p:cNvGrpSpPr/>
          <p:nvPr/>
        </p:nvGrpSpPr>
        <p:grpSpPr>
          <a:xfrm>
            <a:off x="3788957" y="817036"/>
            <a:ext cx="5251751" cy="1872138"/>
            <a:chOff x="3788957" y="817036"/>
            <a:chExt cx="5251751" cy="1872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068427-5AD0-057A-6FE1-6E83167BC4C9}"/>
                    </a:ext>
                  </a:extLst>
                </p:cNvPr>
                <p:cNvSpPr txBox="1"/>
                <p:nvPr/>
              </p:nvSpPr>
              <p:spPr>
                <a:xfrm>
                  <a:off x="3788957" y="817036"/>
                  <a:ext cx="1239635" cy="3384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sPr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068427-5AD0-057A-6FE1-6E83167BC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957" y="817036"/>
                  <a:ext cx="1239635" cy="338491"/>
                </a:xfrm>
                <a:prstGeom prst="rect">
                  <a:avLst/>
                </a:prstGeom>
                <a:blipFill>
                  <a:blip r:embed="rId5"/>
                  <a:stretch>
                    <a:fillRect r="-7143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0704D0-822C-7ADB-214F-8AB0EC0263CF}"/>
                </a:ext>
              </a:extLst>
            </p:cNvPr>
            <p:cNvCxnSpPr/>
            <p:nvPr/>
          </p:nvCxnSpPr>
          <p:spPr>
            <a:xfrm>
              <a:off x="5109755" y="1087255"/>
              <a:ext cx="895604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DDC72FE-418A-E76F-EE57-7F863C493B01}"/>
                </a:ext>
              </a:extLst>
            </p:cNvPr>
            <p:cNvCxnSpPr/>
            <p:nvPr/>
          </p:nvCxnSpPr>
          <p:spPr>
            <a:xfrm>
              <a:off x="7059145" y="2306838"/>
              <a:ext cx="895602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D1CABE-9A1D-AC58-7893-3EA68CB8CF4B}"/>
                </a:ext>
              </a:extLst>
            </p:cNvPr>
            <p:cNvCxnSpPr/>
            <p:nvPr/>
          </p:nvCxnSpPr>
          <p:spPr>
            <a:xfrm>
              <a:off x="7059145" y="2689174"/>
              <a:ext cx="895602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304441C-C90C-8056-C824-6774DA37A88C}"/>
                </a:ext>
              </a:extLst>
            </p:cNvPr>
            <p:cNvCxnSpPr/>
            <p:nvPr/>
          </p:nvCxnSpPr>
          <p:spPr>
            <a:xfrm>
              <a:off x="6514067" y="1150625"/>
              <a:ext cx="895602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390DFC1-E3F1-D4A0-DFD6-FF493F901576}"/>
                </a:ext>
              </a:extLst>
            </p:cNvPr>
            <p:cNvCxnSpPr/>
            <p:nvPr/>
          </p:nvCxnSpPr>
          <p:spPr>
            <a:xfrm>
              <a:off x="6514066" y="991778"/>
              <a:ext cx="895602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D8B4EC-5BFA-8929-F150-202802437A77}"/>
                </a:ext>
              </a:extLst>
            </p:cNvPr>
            <p:cNvCxnSpPr/>
            <p:nvPr/>
          </p:nvCxnSpPr>
          <p:spPr>
            <a:xfrm>
              <a:off x="6514067" y="1304192"/>
              <a:ext cx="895602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6F42623-DC91-CE41-9CD9-695CF17D40C0}"/>
                    </a:ext>
                  </a:extLst>
                </p:cNvPr>
                <p:cNvSpPr txBox="1"/>
                <p:nvPr/>
              </p:nvSpPr>
              <p:spPr>
                <a:xfrm>
                  <a:off x="7409684" y="939182"/>
                  <a:ext cx="1631024" cy="3466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1,2,3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(5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sPre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6F42623-DC91-CE41-9CD9-695CF17D4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684" y="939182"/>
                  <a:ext cx="1631024" cy="346633"/>
                </a:xfrm>
                <a:prstGeom prst="rect">
                  <a:avLst/>
                </a:prstGeom>
                <a:blipFill>
                  <a:blip r:embed="rId6"/>
                  <a:stretch>
                    <a:fillRect r="-5426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59A84E-DB28-3A7F-0ABB-64F2AFDAEB38}"/>
                    </a:ext>
                  </a:extLst>
                </p:cNvPr>
                <p:cNvSpPr txBox="1"/>
                <p:nvPr/>
              </p:nvSpPr>
              <p:spPr>
                <a:xfrm>
                  <a:off x="6961882" y="1892319"/>
                  <a:ext cx="1596656" cy="3466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0,1,2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(6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sPre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59A84E-DB28-3A7F-0ABB-64F2AFDAE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882" y="1892319"/>
                  <a:ext cx="1596656" cy="346633"/>
                </a:xfrm>
                <a:prstGeom prst="rect">
                  <a:avLst/>
                </a:prstGeom>
                <a:blipFill>
                  <a:blip r:embed="rId7"/>
                  <a:stretch>
                    <a:fillRect r="-5556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B9497-9738-AC80-3ADA-5821682C3DCB}"/>
              </a:ext>
            </a:extLst>
          </p:cNvPr>
          <p:cNvSpPr/>
          <p:nvPr/>
        </p:nvSpPr>
        <p:spPr>
          <a:xfrm>
            <a:off x="7079530" y="4817097"/>
            <a:ext cx="164026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EFC74B-4F5C-99A4-9B68-6A386E3B2706}"/>
              </a:ext>
            </a:extLst>
          </p:cNvPr>
          <p:cNvGrpSpPr/>
          <p:nvPr/>
        </p:nvGrpSpPr>
        <p:grpSpPr>
          <a:xfrm>
            <a:off x="5675457" y="3894246"/>
            <a:ext cx="1303522" cy="837488"/>
            <a:chOff x="6098347" y="3756393"/>
            <a:chExt cx="1303522" cy="83748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FCB36F-A87A-691D-D8D9-A1C27E3A3C1A}"/>
                </a:ext>
              </a:extLst>
            </p:cNvPr>
            <p:cNvSpPr txBox="1"/>
            <p:nvPr/>
          </p:nvSpPr>
          <p:spPr>
            <a:xfrm>
              <a:off x="6098347" y="4255327"/>
              <a:ext cx="1303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ground state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890EC6B-422E-A879-740E-57C619D1D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41057" y="3756393"/>
              <a:ext cx="618103" cy="618103"/>
            </a:xfrm>
            <a:prstGeom prst="rect">
              <a:avLst/>
            </a:prstGeom>
          </p:spPr>
        </p:pic>
      </p:grpSp>
      <p:sp>
        <p:nvSpPr>
          <p:cNvPr id="2" name="Title 4">
            <a:extLst>
              <a:ext uri="{FF2B5EF4-FFF2-40B4-BE49-F238E27FC236}">
                <a16:creationId xmlns:a16="http://schemas.microsoft.com/office/drawing/2014/main" id="{4EAB76F8-890E-1360-A4AC-D763A00C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235557"/>
            <a:ext cx="7707862" cy="488024"/>
          </a:xfrm>
        </p:spPr>
        <p:txBody>
          <a:bodyPr/>
          <a:lstStyle/>
          <a:p>
            <a:r>
              <a:rPr lang="en-US" dirty="0"/>
              <a:t>Stimulated slowing using only the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transition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322C40-7585-3649-E225-465A9DEA4C4F}"/>
              </a:ext>
            </a:extLst>
          </p:cNvPr>
          <p:cNvGrpSpPr/>
          <p:nvPr/>
        </p:nvGrpSpPr>
        <p:grpSpPr>
          <a:xfrm>
            <a:off x="788036" y="1121770"/>
            <a:ext cx="4754019" cy="3145364"/>
            <a:chOff x="788036" y="1121770"/>
            <a:chExt cx="4754019" cy="31453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741B68-29B1-1F07-0848-976F9241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4112" y="2133082"/>
              <a:ext cx="1012152" cy="10121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73DDEE-0C4C-3D5F-A292-9ED13EE3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67079" y="1144093"/>
              <a:ext cx="1012152" cy="101215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ABFABD-7DBE-DFF2-141A-835F5D1CA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8036" y="1125228"/>
              <a:ext cx="1012152" cy="101215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E44E035-ED27-80FC-F6A6-71F208ECAF8F}"/>
                </a:ext>
              </a:extLst>
            </p:cNvPr>
            <p:cNvGrpSpPr/>
            <p:nvPr/>
          </p:nvGrpSpPr>
          <p:grpSpPr>
            <a:xfrm>
              <a:off x="3969732" y="1121770"/>
              <a:ext cx="1572323" cy="3145364"/>
              <a:chOff x="4372685" y="1121770"/>
              <a:chExt cx="1572323" cy="3145364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C4DDF1A-F92F-6F90-08A6-EB3D7A271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08" y="1121770"/>
                <a:ext cx="0" cy="3145364"/>
              </a:xfrm>
              <a:prstGeom prst="straightConnector1">
                <a:avLst/>
              </a:prstGeom>
              <a:ln w="101600">
                <a:solidFill>
                  <a:srgbClr val="617FED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F2027AD-51C4-2095-95BE-37C8C0630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2685" y="2669155"/>
                <a:ext cx="442295" cy="442295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C5999E-58C4-BB53-FFDD-9CB58D23B96D}"/>
                  </a:ext>
                </a:extLst>
              </p:cNvPr>
              <p:cNvSpPr txBox="1"/>
              <p:nvPr/>
            </p:nvSpPr>
            <p:spPr>
              <a:xfrm>
                <a:off x="4771316" y="2489975"/>
                <a:ext cx="106631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cooling</a:t>
                </a:r>
              </a:p>
              <a:p>
                <a:r>
                  <a:rPr lang="en-US" sz="1600" dirty="0"/>
                  <a:t>399 nm</a:t>
                </a:r>
              </a:p>
              <a:p>
                <a:r>
                  <a:rPr lang="en-US" sz="1600" dirty="0"/>
                  <a:t>(29 MHz)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0FF76-D607-193C-A247-A3510C9A526F}"/>
              </a:ext>
            </a:extLst>
          </p:cNvPr>
          <p:cNvGrpSpPr/>
          <p:nvPr/>
        </p:nvGrpSpPr>
        <p:grpSpPr>
          <a:xfrm>
            <a:off x="1433623" y="1175290"/>
            <a:ext cx="6972376" cy="3091844"/>
            <a:chOff x="1433623" y="1175290"/>
            <a:chExt cx="6972376" cy="309184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DFB26E-9E9F-12E6-B139-22322FC91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2055" y="2520971"/>
              <a:ext cx="1749361" cy="174616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D6FF04-ED2F-F13A-CC65-8D000704B5CE}"/>
                </a:ext>
              </a:extLst>
            </p:cNvPr>
            <p:cNvSpPr txBox="1"/>
            <p:nvPr/>
          </p:nvSpPr>
          <p:spPr>
            <a:xfrm>
              <a:off x="7935999" y="2336305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30000" dirty="0"/>
                <a:t>3</a:t>
              </a:r>
              <a:r>
                <a:rPr lang="en-US" dirty="0"/>
                <a:t>P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BBA109-23C0-EABA-FFE9-C4FAE48C7A3B}"/>
                </a:ext>
              </a:extLst>
            </p:cNvPr>
            <p:cNvSpPr txBox="1"/>
            <p:nvPr/>
          </p:nvSpPr>
          <p:spPr>
            <a:xfrm>
              <a:off x="5826563" y="2273675"/>
              <a:ext cx="11128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  <a:r>
                <a:rPr lang="en-US" sz="1600" baseline="30000" dirty="0"/>
                <a:t>nd</a:t>
              </a:r>
              <a:r>
                <a:rPr lang="en-US" sz="1600" dirty="0"/>
                <a:t> cooling</a:t>
              </a:r>
            </a:p>
            <a:p>
              <a:r>
                <a:rPr lang="en-US" sz="1600" dirty="0"/>
                <a:t>556 nm</a:t>
              </a:r>
            </a:p>
            <a:p>
              <a:r>
                <a:rPr lang="en-US" sz="1600" dirty="0"/>
                <a:t>(182 kHz)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D02209C-20B2-A5E5-5135-E570C6187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00B05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7626"/>
                      </a14:imgEffect>
                      <a14:imgEffect>
                        <a14:saturation sat="8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09673" y="1916063"/>
              <a:ext cx="442295" cy="44229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2F001CF-F229-68B0-3056-30679696F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00B05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7626"/>
                      </a14:imgEffect>
                      <a14:imgEffect>
                        <a14:saturation sat="8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55862" y="2208008"/>
              <a:ext cx="617552" cy="617552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8011AC4-3898-5A8C-EA94-833FEA42C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00B05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7626"/>
                      </a14:imgEffect>
                      <a14:imgEffect>
                        <a14:saturation sat="8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1572" y="1175290"/>
              <a:ext cx="617552" cy="61755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DFB22A2-8B61-6B2B-2263-01C03BAAB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00B05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7626"/>
                      </a14:imgEffect>
                      <a14:imgEffect>
                        <a14:saturation sat="8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3623" y="1900878"/>
              <a:ext cx="617552" cy="617552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91DC8420-E30F-09FC-1C0B-F77264750340}"/>
              </a:ext>
            </a:extLst>
          </p:cNvPr>
          <p:cNvSpPr/>
          <p:nvPr/>
        </p:nvSpPr>
        <p:spPr>
          <a:xfrm>
            <a:off x="6703853" y="4859647"/>
            <a:ext cx="2417734" cy="25452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SLOW: stimulated slowing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206D2-FB8D-BADF-2FEB-529F3123784A}"/>
              </a:ext>
            </a:extLst>
          </p:cNvPr>
          <p:cNvSpPr txBox="1"/>
          <p:nvPr/>
        </p:nvSpPr>
        <p:spPr>
          <a:xfrm>
            <a:off x="6327218" y="3407690"/>
            <a:ext cx="303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Stimulated slowing + trapping in a 556 nm MOT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5C6B2B-FEBA-F160-52EE-F3A4A07099B1}"/>
              </a:ext>
            </a:extLst>
          </p:cNvPr>
          <p:cNvGrpSpPr/>
          <p:nvPr/>
        </p:nvGrpSpPr>
        <p:grpSpPr>
          <a:xfrm>
            <a:off x="1102309" y="3497478"/>
            <a:ext cx="1805420" cy="1207903"/>
            <a:chOff x="880922" y="3534095"/>
            <a:chExt cx="1805420" cy="12079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B7246E-4B5C-425D-D314-8A324B841BDE}"/>
                </a:ext>
              </a:extLst>
            </p:cNvPr>
            <p:cNvGrpSpPr/>
            <p:nvPr/>
          </p:nvGrpSpPr>
          <p:grpSpPr>
            <a:xfrm>
              <a:off x="880922" y="3534095"/>
              <a:ext cx="1222414" cy="1184876"/>
              <a:chOff x="7385815" y="991375"/>
              <a:chExt cx="1222414" cy="118487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760C61B-071A-73E1-976D-8F1799A68906}"/>
                  </a:ext>
                </a:extLst>
              </p:cNvPr>
              <p:cNvCxnSpPr/>
              <p:nvPr/>
            </p:nvCxnSpPr>
            <p:spPr>
              <a:xfrm>
                <a:off x="7385815" y="2066129"/>
                <a:ext cx="895604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B72A360-8B2D-AAD5-D47C-7E194A0FE6D4}"/>
                  </a:ext>
                </a:extLst>
              </p:cNvPr>
              <p:cNvCxnSpPr/>
              <p:nvPr/>
            </p:nvCxnSpPr>
            <p:spPr>
              <a:xfrm>
                <a:off x="7385815" y="1151727"/>
                <a:ext cx="895604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DF31956-87FC-114C-69C4-9DFAFACB8E08}"/>
                      </a:ext>
                    </a:extLst>
                  </p:cNvPr>
                  <p:cNvSpPr txBox="1"/>
                  <p:nvPr/>
                </p:nvSpPr>
                <p:spPr>
                  <a:xfrm>
                    <a:off x="8416703" y="1899252"/>
                    <a:ext cx="19152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DF31956-87FC-114C-69C4-9DFAFACB8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6703" y="1899252"/>
                    <a:ext cx="191526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3333" r="-33333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A9CB58F-D341-920F-1CD8-0A13D6E0C142}"/>
                      </a:ext>
                    </a:extLst>
                  </p:cNvPr>
                  <p:cNvSpPr txBox="1"/>
                  <p:nvPr/>
                </p:nvSpPr>
                <p:spPr>
                  <a:xfrm>
                    <a:off x="8416697" y="991375"/>
                    <a:ext cx="1653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A9CB58F-D341-920F-1CD8-0A13D6E0C1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6697" y="991375"/>
                    <a:ext cx="16536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3077"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70ECC8-4288-7CA3-FDAC-467EECEEEFCB}"/>
                </a:ext>
              </a:extLst>
            </p:cNvPr>
            <p:cNvSpPr/>
            <p:nvPr/>
          </p:nvSpPr>
          <p:spPr>
            <a:xfrm>
              <a:off x="1191931" y="4475700"/>
              <a:ext cx="273585" cy="266298"/>
            </a:xfrm>
            <a:prstGeom prst="ellipse">
              <a:avLst/>
            </a:prstGeom>
            <a:solidFill>
              <a:srgbClr val="FFFEBB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28C1BB-8408-C173-7C08-99DF91241982}"/>
                </a:ext>
              </a:extLst>
            </p:cNvPr>
            <p:cNvSpPr txBox="1"/>
            <p:nvPr/>
          </p:nvSpPr>
          <p:spPr>
            <a:xfrm>
              <a:off x="1302630" y="3941867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2-level atom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7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22454</TotalTime>
  <Words>5291</Words>
  <Application>Microsoft Macintosh PowerPoint</Application>
  <PresentationFormat>On-screen Show (16:9)</PresentationFormat>
  <Paragraphs>1075</Paragraphs>
  <Slides>64</Slides>
  <Notes>61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Cambria Math</vt:lpstr>
      <vt:lpstr>Source Sans Pro</vt:lpstr>
      <vt:lpstr>Source Sans Pro Semibold</vt:lpstr>
      <vt:lpstr>Wingdings</vt:lpstr>
      <vt:lpstr>SU_Preso_16x9_v6</vt:lpstr>
      <vt:lpstr>SU_Template_TopBar</vt:lpstr>
      <vt:lpstr>Slow and Fast Atoms:  Modeling Strong Field Effects on Yb for Slowing and Quantum Imaging of Magnetic Fields</vt:lpstr>
      <vt:lpstr>PowerPoint Presentation</vt:lpstr>
      <vt:lpstr>PowerPoint Presentation</vt:lpstr>
      <vt:lpstr>Our protagonist: 1S0-3P1 transition</vt:lpstr>
      <vt:lpstr>One transition, two ways</vt:lpstr>
      <vt:lpstr>Absorption (and emission) of photons slows atom down</vt:lpstr>
      <vt:lpstr>Two-stage cooling: large γ followed by smaller γ</vt:lpstr>
      <vt:lpstr>Stimulated emission can mitigate small γ</vt:lpstr>
      <vt:lpstr>Stimulated slowing using only the 1S0-3P1 transition</vt:lpstr>
      <vt:lpstr>Stimulated slowing with bichromatic light fields</vt:lpstr>
      <vt:lpstr>Tune 3 parameters: δ, Ω, χ</vt:lpstr>
      <vt:lpstr>Calculate force numerically (Python)</vt:lpstr>
      <vt:lpstr>Maximize force over a large velocity range (model)</vt:lpstr>
      <vt:lpstr>Slow then trap atoms</vt:lpstr>
      <vt:lpstr>PowerPoint Presentation</vt:lpstr>
      <vt:lpstr>Sweep the detuning (chirp)</vt:lpstr>
      <vt:lpstr>Optimize for % atoms trapped (MOT loading rate)</vt:lpstr>
      <vt:lpstr>Change the waveform?</vt:lpstr>
      <vt:lpstr>Square wave improves velocity range</vt:lpstr>
      <vt:lpstr>One reason why it improved? </vt:lpstr>
      <vt:lpstr>Stimulated slowing – takeaways</vt:lpstr>
      <vt:lpstr>Square-wave AM light in the transverse direction</vt:lpstr>
      <vt:lpstr>Fluorescence imaging of thermal Yb atoms</vt:lpstr>
      <vt:lpstr>PowerPoint Presentation</vt:lpstr>
      <vt:lpstr>4-level atom</vt:lpstr>
      <vt:lpstr>4-level atom + Zeeman splitting</vt:lpstr>
      <vt:lpstr>Add laser fields</vt:lpstr>
      <vt:lpstr>Add laser fields</vt:lpstr>
      <vt:lpstr>Two resonances: gμ_B B〖=±δ〗_mod</vt:lpstr>
      <vt:lpstr>Two resonances: gμ_B B〖=±δ〗_mod</vt:lpstr>
      <vt:lpstr>Dark resonances from Autler-Townes splitting</vt:lpstr>
      <vt:lpstr>Fluorescence from moving atoms</vt:lpstr>
      <vt:lpstr>Spatial Hanle effect</vt:lpstr>
      <vt:lpstr>We built a model!</vt:lpstr>
      <vt:lpstr>More frequencies → more dark lines</vt:lpstr>
      <vt:lpstr>PowerPoint Presentation</vt:lpstr>
      <vt:lpstr>2 major sources of background B-fields</vt:lpstr>
      <vt:lpstr>2 MHz data + model with B_x, B_y</vt:lpstr>
      <vt:lpstr>2 MHz data + model with B_x, B_y</vt:lpstr>
      <vt:lpstr>2 MHz data + model with B_x, B_y</vt:lpstr>
      <vt:lpstr>2 MHz data + model with B_x, B_y</vt:lpstr>
      <vt:lpstr>Laser polarization dependence</vt:lpstr>
      <vt:lpstr>Laser polarization dependence</vt:lpstr>
      <vt:lpstr>Rotating polarization can tell us about Bx, By</vt:lpstr>
      <vt:lpstr>We have built the first Yb magnetometer!</vt:lpstr>
      <vt:lpstr>Yb magnetometer - takeaways</vt:lpstr>
      <vt:lpstr>Future directions (more theses to come!)</vt:lpstr>
      <vt:lpstr>We can do more than cooling with this transition!  </vt:lpstr>
      <vt:lpstr>Questions?</vt:lpstr>
      <vt:lpstr>Numerical model (Mathematica + Python)</vt:lpstr>
      <vt:lpstr>Calculating fluorescence (total vs along y)</vt:lpstr>
      <vt:lpstr>Calculating fluorescence (total vs along x)</vt:lpstr>
      <vt:lpstr>1st &amp; 3rd harmonics 〖(δ〗_mod=20γ) </vt:lpstr>
      <vt:lpstr>Fluorescence from atoms with Gaussian velocity distribution (N = 2500)</vt:lpstr>
      <vt:lpstr>Beyond the 1D model → vector magnetometer</vt:lpstr>
      <vt:lpstr>Rotating polarization can tell us about Bx, By</vt:lpstr>
      <vt:lpstr>Summary</vt:lpstr>
      <vt:lpstr>Line contrast and width depend on optical power</vt:lpstr>
      <vt:lpstr>Power dependence (expt data)</vt:lpstr>
      <vt:lpstr>Power dependence (model)</vt:lpstr>
      <vt:lpstr>PowerPoint Presentation</vt:lpstr>
      <vt:lpstr>Magnetometry applications</vt:lpstr>
      <vt:lpstr>Quantum magnetometers</vt:lpstr>
      <vt:lpstr>Contrast as a function of Ω, δ_mod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Stimulated Slowing of Yb Atoms for Optical Phase Reference</dc:title>
  <dc:creator>Tina Na Narong</dc:creator>
  <dc:description>2012 PowerPoint template redesign</dc:description>
  <cp:lastModifiedBy>Tina Na Narong</cp:lastModifiedBy>
  <cp:revision>846</cp:revision>
  <dcterms:created xsi:type="dcterms:W3CDTF">2020-11-01T23:03:12Z</dcterms:created>
  <dcterms:modified xsi:type="dcterms:W3CDTF">2023-07-25T18:50:38Z</dcterms:modified>
</cp:coreProperties>
</file>